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657" r:id="rId2"/>
    <p:sldId id="658" r:id="rId3"/>
    <p:sldId id="662" r:id="rId4"/>
    <p:sldId id="646" r:id="rId5"/>
    <p:sldId id="648" r:id="rId6"/>
    <p:sldId id="669" r:id="rId7"/>
    <p:sldId id="670" r:id="rId8"/>
    <p:sldId id="682" r:id="rId9"/>
    <p:sldId id="683" r:id="rId10"/>
    <p:sldId id="664" r:id="rId11"/>
    <p:sldId id="663" r:id="rId12"/>
    <p:sldId id="647" r:id="rId13"/>
    <p:sldId id="684" r:id="rId14"/>
    <p:sldId id="652" r:id="rId15"/>
    <p:sldId id="671" r:id="rId16"/>
    <p:sldId id="685" r:id="rId17"/>
    <p:sldId id="688" r:id="rId18"/>
    <p:sldId id="686" r:id="rId19"/>
    <p:sldId id="687" r:id="rId20"/>
    <p:sldId id="674" r:id="rId21"/>
    <p:sldId id="679" r:id="rId22"/>
    <p:sldId id="675" r:id="rId23"/>
    <p:sldId id="677" r:id="rId24"/>
    <p:sldId id="676" r:id="rId25"/>
    <p:sldId id="690" r:id="rId26"/>
    <p:sldId id="680" r:id="rId27"/>
    <p:sldId id="678" r:id="rId28"/>
    <p:sldId id="681" r:id="rId29"/>
    <p:sldId id="659" r:id="rId3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Rockwell" pitchFamily="18" charset="0"/>
        <a:ea typeface="+mn-ea"/>
        <a:cs typeface="+mn-cs"/>
      </a:defRPr>
    </a:lvl1pPr>
    <a:lvl2pPr marL="457200" algn="l" rtl="0" eaLnBrk="0" fontAlgn="base" hangingPunct="0">
      <a:spcBef>
        <a:spcPct val="0"/>
      </a:spcBef>
      <a:spcAft>
        <a:spcPct val="0"/>
      </a:spcAft>
      <a:defRPr kern="1200">
        <a:solidFill>
          <a:schemeClr val="tx1"/>
        </a:solidFill>
        <a:latin typeface="Rockwell" pitchFamily="18" charset="0"/>
        <a:ea typeface="+mn-ea"/>
        <a:cs typeface="+mn-cs"/>
      </a:defRPr>
    </a:lvl2pPr>
    <a:lvl3pPr marL="914400" algn="l" rtl="0" eaLnBrk="0" fontAlgn="base" hangingPunct="0">
      <a:spcBef>
        <a:spcPct val="0"/>
      </a:spcBef>
      <a:spcAft>
        <a:spcPct val="0"/>
      </a:spcAft>
      <a:defRPr kern="1200">
        <a:solidFill>
          <a:schemeClr val="tx1"/>
        </a:solidFill>
        <a:latin typeface="Rockwell" pitchFamily="18" charset="0"/>
        <a:ea typeface="+mn-ea"/>
        <a:cs typeface="+mn-cs"/>
      </a:defRPr>
    </a:lvl3pPr>
    <a:lvl4pPr marL="1371600" algn="l" rtl="0" eaLnBrk="0" fontAlgn="base" hangingPunct="0">
      <a:spcBef>
        <a:spcPct val="0"/>
      </a:spcBef>
      <a:spcAft>
        <a:spcPct val="0"/>
      </a:spcAft>
      <a:defRPr kern="1200">
        <a:solidFill>
          <a:schemeClr val="tx1"/>
        </a:solidFill>
        <a:latin typeface="Rockwell" pitchFamily="18" charset="0"/>
        <a:ea typeface="+mn-ea"/>
        <a:cs typeface="+mn-cs"/>
      </a:defRPr>
    </a:lvl4pPr>
    <a:lvl5pPr marL="1828800" algn="l" rtl="0" eaLnBrk="0" fontAlgn="base" hangingPunct="0">
      <a:spcBef>
        <a:spcPct val="0"/>
      </a:spcBef>
      <a:spcAft>
        <a:spcPct val="0"/>
      </a:spcAft>
      <a:defRPr kern="1200">
        <a:solidFill>
          <a:schemeClr val="tx1"/>
        </a:solidFill>
        <a:latin typeface="Rockwell" pitchFamily="18" charset="0"/>
        <a:ea typeface="+mn-ea"/>
        <a:cs typeface="+mn-cs"/>
      </a:defRPr>
    </a:lvl5pPr>
    <a:lvl6pPr marL="2286000" algn="l" defTabSz="914400" rtl="0" eaLnBrk="1" latinLnBrk="0" hangingPunct="1">
      <a:defRPr kern="1200">
        <a:solidFill>
          <a:schemeClr val="tx1"/>
        </a:solidFill>
        <a:latin typeface="Rockwell" pitchFamily="18" charset="0"/>
        <a:ea typeface="+mn-ea"/>
        <a:cs typeface="+mn-cs"/>
      </a:defRPr>
    </a:lvl6pPr>
    <a:lvl7pPr marL="2743200" algn="l" defTabSz="914400" rtl="0" eaLnBrk="1" latinLnBrk="0" hangingPunct="1">
      <a:defRPr kern="1200">
        <a:solidFill>
          <a:schemeClr val="tx1"/>
        </a:solidFill>
        <a:latin typeface="Rockwell" pitchFamily="18" charset="0"/>
        <a:ea typeface="+mn-ea"/>
        <a:cs typeface="+mn-cs"/>
      </a:defRPr>
    </a:lvl7pPr>
    <a:lvl8pPr marL="3200400" algn="l" defTabSz="914400" rtl="0" eaLnBrk="1" latinLnBrk="0" hangingPunct="1">
      <a:defRPr kern="1200">
        <a:solidFill>
          <a:schemeClr val="tx1"/>
        </a:solidFill>
        <a:latin typeface="Rockwell" pitchFamily="18" charset="0"/>
        <a:ea typeface="+mn-ea"/>
        <a:cs typeface="+mn-cs"/>
      </a:defRPr>
    </a:lvl8pPr>
    <a:lvl9pPr marL="3657600" algn="l" defTabSz="914400" rtl="0" eaLnBrk="1" latinLnBrk="0" hangingPunct="1">
      <a:defRPr kern="1200">
        <a:solidFill>
          <a:schemeClr val="tx1"/>
        </a:solidFill>
        <a:latin typeface="Rockwell"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66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534" autoAdjust="0"/>
    <p:restoredTop sz="73910" autoAdjust="0"/>
  </p:normalViewPr>
  <p:slideViewPr>
    <p:cSldViewPr>
      <p:cViewPr varScale="1">
        <p:scale>
          <a:sx n="75" d="100"/>
          <a:sy n="75" d="100"/>
        </p:scale>
        <p:origin x="62" y="473"/>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48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pPr>
              <a:defRPr/>
            </a:pPr>
            <a:endParaRPr lang="en-US" altLang="en-US"/>
          </a:p>
        </p:txBody>
      </p:sp>
      <p:sp>
        <p:nvSpPr>
          <p:cNvPr id="614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en-US" alt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en-US" alt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6CA309C6-33DE-46A6-AEB3-2EF135080B70}" type="slidenum">
              <a:rPr lang="en-US" altLang="en-US"/>
              <a:pPr>
                <a:defRPr/>
              </a:pPr>
              <a:t>‹#›</a:t>
            </a:fld>
            <a:endParaRPr lang="en-US" altLang="en-US"/>
          </a:p>
        </p:txBody>
      </p:sp>
    </p:spTree>
    <p:extLst>
      <p:ext uri="{BB962C8B-B14F-4D97-AF65-F5344CB8AC3E}">
        <p14:creationId xmlns:p14="http://schemas.microsoft.com/office/powerpoint/2010/main" val="4307495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64D73A24-5393-483A-BF93-A35FE577F9A3}" type="slidenum">
              <a:rPr lang="en-US" altLang="en-US" smtClean="0">
                <a:latin typeface="Arial" panose="020B0604020202020204" pitchFamily="34" charset="0"/>
              </a:rPr>
              <a:pPr/>
              <a:t>1</a:t>
            </a:fld>
            <a:endParaRPr lang="en-US" altLang="en-US" smtClean="0">
              <a:latin typeface="Arial" panose="020B0604020202020204" pitchFamily="34" charset="0"/>
            </a:endParaRP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en-US" altLang="en-US" b="1" smtClean="0"/>
          </a:p>
        </p:txBody>
      </p:sp>
    </p:spTree>
    <p:extLst>
      <p:ext uri="{BB962C8B-B14F-4D97-AF65-F5344CB8AC3E}">
        <p14:creationId xmlns:p14="http://schemas.microsoft.com/office/powerpoint/2010/main" val="3189260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7124BCA3-38AB-4076-B6DF-CE303CDC31FB}" type="slidenum">
              <a:rPr lang="en-US" altLang="en-US" sz="1200">
                <a:latin typeface="Arial" panose="020B0604020202020204" pitchFamily="34" charset="0"/>
              </a:rPr>
              <a:pPr algn="r" eaLnBrk="1" hangingPunct="1"/>
              <a:t>10</a:t>
            </a:fld>
            <a:endParaRPr lang="en-US" altLang="en-US" sz="1200">
              <a:latin typeface="Arial" panose="020B0604020202020204" pitchFamily="34"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r>
              <a:rPr lang="en-US" altLang="en-US" b="1" dirty="0" smtClean="0"/>
              <a:t>Overall corporate spending on research and development is showing a steady increase. Bloomberg reported in 2014 that 18 firms in the Standard &amp; Poor’s 500 Index had increased R&amp;D spending by 25 percent or more over 2013. Amazon</a:t>
            </a:r>
            <a:r>
              <a:rPr lang="en-US" altLang="en-US" b="1" baseline="0" dirty="0" smtClean="0"/>
              <a:t> led all other companies in 2017, spending $16.1 billion on R&amp;D. Microsoft was sixth at $12 billion, and Apple came in ninth at $10 billion. As indicated here, half of the companies in the top twenty were not based in the United States. </a:t>
            </a:r>
            <a:endParaRPr lang="en-US" altLang="en-US" b="0" dirty="0" smtClean="0"/>
          </a:p>
        </p:txBody>
      </p:sp>
    </p:spTree>
    <p:extLst>
      <p:ext uri="{BB962C8B-B14F-4D97-AF65-F5344CB8AC3E}">
        <p14:creationId xmlns:p14="http://schemas.microsoft.com/office/powerpoint/2010/main" val="2717736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p:spPr>
        <p:txBody>
          <a:bodyPr/>
          <a:lstStyle/>
          <a:p>
            <a:pPr eaLnBrk="1" hangingPunct="1"/>
            <a:r>
              <a:rPr lang="en-US" altLang="en-US" b="1" smtClean="0"/>
              <a:t>Examine the consolidated financial statements of the largest corporations, and it becomes quite clear that many companies we think of as “American” are really “Multi-national.” A meaningful measurement of just how American specific companies are is the percentage of employees who work full-time out of a location in the United States. </a:t>
            </a:r>
            <a:endParaRPr lang="en-US" altLang="en-US" smtClean="0"/>
          </a:p>
        </p:txBody>
      </p:sp>
      <p:sp>
        <p:nvSpPr>
          <p:cNvPr id="22532" name="Slide Number Placeholder 3"/>
          <p:cNvSpPr>
            <a:spLocks noGrp="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B8DD4DB1-A8C9-4A74-B465-570CFE9D6C57}" type="slidenum">
              <a:rPr lang="en-US" altLang="en-US" smtClean="0">
                <a:latin typeface="Arial" panose="020B0604020202020204" pitchFamily="34" charset="0"/>
              </a:rPr>
              <a:pPr/>
              <a:t>11</a:t>
            </a:fld>
            <a:endParaRPr lang="en-US" altLang="en-US" smtClean="0">
              <a:latin typeface="Arial" panose="020B0604020202020204" pitchFamily="34" charset="0"/>
            </a:endParaRPr>
          </a:p>
        </p:txBody>
      </p:sp>
    </p:spTree>
    <p:extLst>
      <p:ext uri="{BB962C8B-B14F-4D97-AF65-F5344CB8AC3E}">
        <p14:creationId xmlns:p14="http://schemas.microsoft.com/office/powerpoint/2010/main" val="3732569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0B4D72D4-11AB-4A8C-8113-82E7B5656E72}" type="slidenum">
              <a:rPr lang="en-US" altLang="en-US" sz="1200">
                <a:latin typeface="Arial" panose="020B0604020202020204" pitchFamily="34" charset="0"/>
              </a:rPr>
              <a:pPr algn="r" eaLnBrk="1" hangingPunct="1"/>
              <a:t>12</a:t>
            </a:fld>
            <a:endParaRPr lang="en-US" altLang="en-US" sz="1200">
              <a:latin typeface="Arial" panose="020B0604020202020204" pitchFamily="34"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r>
              <a:rPr lang="en-US" altLang="en-US" b="1" dirty="0" smtClean="0"/>
              <a:t>Not listed here is the largest employer in the country:</a:t>
            </a:r>
            <a:r>
              <a:rPr lang="en-US" altLang="en-US" b="1" baseline="0" dirty="0" smtClean="0"/>
              <a:t> government, which employs 22.3 million people.</a:t>
            </a:r>
            <a:endParaRPr lang="en-US" altLang="en-US" b="1" dirty="0" smtClean="0"/>
          </a:p>
        </p:txBody>
      </p:sp>
    </p:spTree>
    <p:extLst>
      <p:ext uri="{BB962C8B-B14F-4D97-AF65-F5344CB8AC3E}">
        <p14:creationId xmlns:p14="http://schemas.microsoft.com/office/powerpoint/2010/main" val="29380893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07B83A73-33CA-4863-AE56-1139C1D5471E}" type="slidenum">
              <a:rPr lang="en-US" altLang="en-US" sz="1200">
                <a:latin typeface="Arial" panose="020B0604020202020204" pitchFamily="34" charset="0"/>
              </a:rPr>
              <a:pPr algn="r" eaLnBrk="1" hangingPunct="1"/>
              <a:t>13</a:t>
            </a:fld>
            <a:endParaRPr lang="en-US" altLang="en-US" sz="1200">
              <a:latin typeface="Arial" panose="020B0604020202020204" pitchFamily="34"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r>
              <a:rPr lang="en-US" altLang="en-US" b="1" dirty="0" smtClean="0"/>
              <a:t>A survey of 30,000 Americans by Statista in mid-2017</a:t>
            </a:r>
            <a:r>
              <a:rPr lang="en-US" altLang="en-US" b="1" baseline="0" dirty="0" smtClean="0"/>
              <a:t> ranked Costco as the best liked employer, with 143,000 employees in the United States. Google came in second, with 72,000 employees. And, REI, the outdoor gear retailer was ranked third.</a:t>
            </a:r>
            <a:endParaRPr lang="en-US" altLang="en-US" b="1" dirty="0" smtClean="0"/>
          </a:p>
          <a:p>
            <a:pPr eaLnBrk="1" hangingPunct="1"/>
            <a:endParaRPr lang="en-US" altLang="en-US" b="1" dirty="0" smtClean="0"/>
          </a:p>
        </p:txBody>
      </p:sp>
    </p:spTree>
    <p:extLst>
      <p:ext uri="{BB962C8B-B14F-4D97-AF65-F5344CB8AC3E}">
        <p14:creationId xmlns:p14="http://schemas.microsoft.com/office/powerpoint/2010/main" val="1277029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07B83A73-33CA-4863-AE56-1139C1D5471E}" type="slidenum">
              <a:rPr lang="en-US" altLang="en-US" sz="1200">
                <a:latin typeface="Arial" panose="020B0604020202020204" pitchFamily="34" charset="0"/>
              </a:rPr>
              <a:pPr algn="r" eaLnBrk="1" hangingPunct="1"/>
              <a:t>14</a:t>
            </a:fld>
            <a:endParaRPr lang="en-US" altLang="en-US" sz="1200">
              <a:latin typeface="Arial" panose="020B0604020202020204" pitchFamily="34"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r>
              <a:rPr lang="en-US" altLang="en-US" b="1" dirty="0" smtClean="0"/>
              <a:t>An ongoing concern is the number of jobs lost to outsourcing of activities to companies domiciled outside of the United States. However, comprehensive data on overseas outsourcing practices are not easy to obtain because there are no government reporting requirements. </a:t>
            </a:r>
          </a:p>
          <a:p>
            <a:pPr eaLnBrk="1" hangingPunct="1"/>
            <a:endParaRPr lang="en-US" altLang="en-US" b="1" dirty="0" smtClean="0"/>
          </a:p>
          <a:p>
            <a:pPr eaLnBrk="1" hangingPunct="1"/>
            <a:endParaRPr lang="en-US" altLang="en-US" b="1" dirty="0" smtClean="0"/>
          </a:p>
        </p:txBody>
      </p:sp>
    </p:spTree>
    <p:extLst>
      <p:ext uri="{BB962C8B-B14F-4D97-AF65-F5344CB8AC3E}">
        <p14:creationId xmlns:p14="http://schemas.microsoft.com/office/powerpoint/2010/main" val="13396336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ABA483F7-A81B-4DE6-A606-89B053FF8E6F}" type="slidenum">
              <a:rPr lang="en-US" altLang="en-US" sz="1200">
                <a:latin typeface="Arial" panose="020B0604020202020204" pitchFamily="34" charset="0"/>
              </a:rPr>
              <a:pPr algn="r" eaLnBrk="1" hangingPunct="1"/>
              <a:t>15</a:t>
            </a:fld>
            <a:endParaRPr lang="en-US" altLang="en-US" sz="1200">
              <a:latin typeface="Arial" panose="020B0604020202020204" pitchFamily="34"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r>
              <a:rPr lang="en-US" altLang="en-US" b="1" dirty="0" smtClean="0"/>
              <a:t>Data from the U.S. Department of Commerce indicates that during the 2000s the nation’s major employers reduced employment in the United States by 2.9 million persons. At the same time they increased employment overseas by 2.4 million. By 2013 U.S. overseas affiliates</a:t>
            </a:r>
            <a:r>
              <a:rPr lang="en-US" altLang="en-US" b="1" baseline="0" dirty="0" smtClean="0"/>
              <a:t> employed 14 million workers. The business sectors most affected are technology, call centers, human resources and manufacturing</a:t>
            </a:r>
            <a:r>
              <a:rPr lang="en-US" altLang="en-US" b="1" baseline="0" dirty="0" smtClean="0"/>
              <a:t>. As this chart indicates, almost nine out of ten economists conclude that outsourcing is harmful to the U.S. economy. </a:t>
            </a:r>
            <a:r>
              <a:rPr lang="en-US" altLang="en-US" b="0" baseline="0" dirty="0" smtClean="0"/>
              <a:t>[Source: “Activities of U.S. Multinational Enterprises in 2013,” U.S. Bureau of Economic Analysis]</a:t>
            </a:r>
            <a:endParaRPr lang="en-US" altLang="en-US" b="0" dirty="0" smtClean="0"/>
          </a:p>
        </p:txBody>
      </p:sp>
    </p:spTree>
    <p:extLst>
      <p:ext uri="{BB962C8B-B14F-4D97-AF65-F5344CB8AC3E}">
        <p14:creationId xmlns:p14="http://schemas.microsoft.com/office/powerpoint/2010/main" val="36617099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84396E8E-6B76-4074-BB70-C3EC8AAB7F6B}" type="slidenum">
              <a:rPr lang="en-US" altLang="en-US" sz="1200">
                <a:latin typeface="Arial" panose="020B0604020202020204" pitchFamily="34" charset="0"/>
              </a:rPr>
              <a:pPr algn="r" eaLnBrk="1" hangingPunct="1"/>
              <a:t>16</a:t>
            </a:fld>
            <a:endParaRPr lang="en-US" altLang="en-US" sz="1200">
              <a:latin typeface="Arial" panose="020B0604020202020204" pitchFamily="34"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r>
              <a:rPr lang="en-US" altLang="en-US" b="1" dirty="0" smtClean="0"/>
              <a:t>In </a:t>
            </a:r>
            <a:r>
              <a:rPr lang="en-US" altLang="en-US" b="1" dirty="0" smtClean="0"/>
              <a:t>2016 </a:t>
            </a:r>
            <a:r>
              <a:rPr lang="en-US" altLang="en-US" b="1" dirty="0" smtClean="0"/>
              <a:t>one of the most American</a:t>
            </a:r>
            <a:r>
              <a:rPr lang="en-US" altLang="en-US" b="1" baseline="0" dirty="0" smtClean="0"/>
              <a:t> of American companies, Coca-Cola, established a new corporate entity called Coca-Cola European </a:t>
            </a:r>
            <a:r>
              <a:rPr lang="en-US" altLang="en-US" b="1" baseline="0" dirty="0" smtClean="0"/>
              <a:t>Partners, </a:t>
            </a:r>
            <a:r>
              <a:rPr lang="en-US" altLang="en-US" b="1" baseline="0" dirty="0" smtClean="0"/>
              <a:t>with its headquarters in London. A main reason for their decision, and that of many other companies, has been to shift their tax bases abroad to locations where the taxation of business profits is more favorable. One of the hopes of the administration’s new tax cuts is that the United States will compete in the tax arena on a more level playing field.</a:t>
            </a:r>
            <a:endParaRPr lang="en-US" altLang="en-US" b="1" dirty="0" smtClean="0"/>
          </a:p>
        </p:txBody>
      </p:sp>
    </p:spTree>
    <p:extLst>
      <p:ext uri="{BB962C8B-B14F-4D97-AF65-F5344CB8AC3E}">
        <p14:creationId xmlns:p14="http://schemas.microsoft.com/office/powerpoint/2010/main" val="11969737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1C578515-993D-4EA8-8446-7626A8663359}" type="slidenum">
              <a:rPr lang="en-US" altLang="en-US" sz="1200">
                <a:latin typeface="Arial" panose="020B0604020202020204" pitchFamily="34" charset="0"/>
              </a:rPr>
              <a:pPr algn="r" eaLnBrk="1" hangingPunct="1"/>
              <a:t>17</a:t>
            </a:fld>
            <a:endParaRPr lang="en-US" altLang="en-US" sz="1200">
              <a:latin typeface="Arial" panose="020B0604020202020204" pitchFamily="34"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r>
              <a:rPr lang="en-US" altLang="en-US" b="1" dirty="0" smtClean="0"/>
              <a:t>The Institute on Taxation and Economic</a:t>
            </a:r>
            <a:r>
              <a:rPr lang="en-US" altLang="en-US" b="1" baseline="0" dirty="0" smtClean="0"/>
              <a:t> Policy issued an analysis in March of 2017 showing that over the </a:t>
            </a:r>
            <a:r>
              <a:rPr lang="en-US" altLang="en-US" b="1" baseline="0" dirty="0" smtClean="0"/>
              <a:t>eight-year period </a:t>
            </a:r>
            <a:r>
              <a:rPr lang="en-US" altLang="en-US" b="1" baseline="0" dirty="0" smtClean="0"/>
              <a:t>from 2008 to 2015, the average effective rate of taxation on business profits was just 21.25, far below the previous statutory 35% tax rate.  Eighteen corporations out of 258 examined paid no federal business profit tax during this period, and one-fifth of the total paid less than 10 percent.</a:t>
            </a:r>
            <a:endParaRPr lang="en-US" altLang="en-US" b="1" dirty="0" smtClean="0"/>
          </a:p>
        </p:txBody>
      </p:sp>
    </p:spTree>
    <p:extLst>
      <p:ext uri="{BB962C8B-B14F-4D97-AF65-F5344CB8AC3E}">
        <p14:creationId xmlns:p14="http://schemas.microsoft.com/office/powerpoint/2010/main" val="3827879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1C578515-993D-4EA8-8446-7626A8663359}" type="slidenum">
              <a:rPr lang="en-US" altLang="en-US" sz="1200">
                <a:latin typeface="Arial" panose="020B0604020202020204" pitchFamily="34" charset="0"/>
              </a:rPr>
              <a:pPr algn="r" eaLnBrk="1" hangingPunct="1"/>
              <a:t>18</a:t>
            </a:fld>
            <a:endParaRPr lang="en-US" altLang="en-US" sz="1200">
              <a:latin typeface="Arial" panose="020B0604020202020204" pitchFamily="34"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r>
              <a:rPr lang="en-US" altLang="en-US" b="1" dirty="0" smtClean="0"/>
              <a:t>A research</a:t>
            </a:r>
            <a:r>
              <a:rPr lang="en-US" altLang="en-US" b="1" baseline="0" dirty="0" smtClean="0"/>
              <a:t> economists at the Tax Foundation, Gavin Ekins, examined the implication of the new tax bill and concluded there are provisions that actually encourage companies to invest outside the United States. His findings were summarized in a CNBC report before the bill was approved:</a:t>
            </a:r>
          </a:p>
          <a:p>
            <a:pPr eaLnBrk="1" hangingPunct="1"/>
            <a:endParaRPr lang="en-US" altLang="en-US" b="1" dirty="0" smtClean="0"/>
          </a:p>
        </p:txBody>
      </p:sp>
    </p:spTree>
    <p:extLst>
      <p:ext uri="{BB962C8B-B14F-4D97-AF65-F5344CB8AC3E}">
        <p14:creationId xmlns:p14="http://schemas.microsoft.com/office/powerpoint/2010/main" val="6033456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1C578515-993D-4EA8-8446-7626A8663359}" type="slidenum">
              <a:rPr lang="en-US" altLang="en-US" sz="1200">
                <a:latin typeface="Arial" panose="020B0604020202020204" pitchFamily="34" charset="0"/>
              </a:rPr>
              <a:pPr algn="r" eaLnBrk="1" hangingPunct="1"/>
              <a:t>19</a:t>
            </a:fld>
            <a:endParaRPr lang="en-US" altLang="en-US" sz="1200">
              <a:latin typeface="Arial" panose="020B0604020202020204" pitchFamily="34"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dirty="0" smtClean="0"/>
              <a:t>“A company could decide to avoid paying taxes on its above normal, ‘super’ foreign profits if it were instead to invest in a new foreign plant or other tangible asset, which would result in greater tangible depreciable assets. This would provide a bigger base of assets against which profits would be taxed, possibly making the tax hit smaller.” </a:t>
            </a:r>
            <a:r>
              <a:rPr lang="en-US" sz="1200" b="0" dirty="0" smtClean="0"/>
              <a:t>[Source: Patti </a:t>
            </a:r>
            <a:r>
              <a:rPr lang="en-US" sz="1200" b="0" dirty="0" err="1" smtClean="0"/>
              <a:t>Domm</a:t>
            </a:r>
            <a:r>
              <a:rPr lang="en-US" sz="1200" b="0" dirty="0" smtClean="0"/>
              <a:t>.</a:t>
            </a:r>
            <a:r>
              <a:rPr lang="en-US" sz="1200" b="0" baseline="0" dirty="0" smtClean="0"/>
              <a:t> “Tax bill includes an incentive for US companies to invest in foreign manufacturing,” CNBC Market Insider, 19 December, 2017]</a:t>
            </a:r>
            <a:endParaRPr lang="en-US" sz="1200" b="0" dirty="0" smtClean="0"/>
          </a:p>
          <a:p>
            <a:pPr eaLnBrk="1" hangingPunct="1"/>
            <a:endParaRPr lang="en-US" altLang="en-US" b="1" dirty="0" smtClean="0"/>
          </a:p>
        </p:txBody>
      </p:sp>
    </p:spTree>
    <p:extLst>
      <p:ext uri="{BB962C8B-B14F-4D97-AF65-F5344CB8AC3E}">
        <p14:creationId xmlns:p14="http://schemas.microsoft.com/office/powerpoint/2010/main" val="4194296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p:spPr>
        <p:txBody>
          <a:bodyPr/>
          <a:lstStyle/>
          <a:p>
            <a:r>
              <a:rPr lang="en-US" altLang="en-US" b="1" smtClean="0"/>
              <a:t>There is a widespread belief in this country that we are no longer the world’s leader in manufacturing. To be sure, this sector of the global economy is extremely competitive. Companies based in the United States no longer hold significant advantages in societal infrastructure, in the superiority of our workforce, in managerial talent or in research and development. </a:t>
            </a:r>
          </a:p>
          <a:p>
            <a:endParaRPr lang="en-US" altLang="en-US" smtClean="0"/>
          </a:p>
        </p:txBody>
      </p:sp>
      <p:sp>
        <p:nvSpPr>
          <p:cNvPr id="6148" name="Slide Number Placeholder 3"/>
          <p:cNvSpPr>
            <a:spLocks noGrp="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CA14E685-19DF-4331-A0B0-D3C8CEF623F2}" type="slidenum">
              <a:rPr lang="en-US" altLang="en-US" smtClean="0">
                <a:latin typeface="Arial" panose="020B0604020202020204" pitchFamily="34" charset="0"/>
              </a:rPr>
              <a:pPr/>
              <a:t>2</a:t>
            </a:fld>
            <a:endParaRPr lang="en-US" altLang="en-US" smtClean="0">
              <a:latin typeface="Arial" panose="020B0604020202020204" pitchFamily="34" charset="0"/>
            </a:endParaRPr>
          </a:p>
        </p:txBody>
      </p:sp>
    </p:spTree>
    <p:extLst>
      <p:ext uri="{BB962C8B-B14F-4D97-AF65-F5344CB8AC3E}">
        <p14:creationId xmlns:p14="http://schemas.microsoft.com/office/powerpoint/2010/main" val="26518975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84396E8E-6B76-4074-BB70-C3EC8AAB7F6B}" type="slidenum">
              <a:rPr lang="en-US" altLang="en-US" sz="1200">
                <a:latin typeface="Arial" panose="020B0604020202020204" pitchFamily="34" charset="0"/>
              </a:rPr>
              <a:pPr algn="r" eaLnBrk="1" hangingPunct="1"/>
              <a:t>20</a:t>
            </a:fld>
            <a:endParaRPr lang="en-US" altLang="en-US" sz="1200">
              <a:latin typeface="Arial" panose="020B0604020202020204" pitchFamily="34"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r>
              <a:rPr lang="en-US" altLang="en-US" b="1" smtClean="0"/>
              <a:t>A 2012 survey by Duke University’s Fuqua School of Business found that labor costs are the main reason corporations send jobs overseas; however, this is misleading when one factors in land acquisition costs or costs of leasing space in buildings owned by others, as well as the costs absorbed in payment of local, state and federal taxes. </a:t>
            </a:r>
          </a:p>
        </p:txBody>
      </p:sp>
    </p:spTree>
    <p:extLst>
      <p:ext uri="{BB962C8B-B14F-4D97-AF65-F5344CB8AC3E}">
        <p14:creationId xmlns:p14="http://schemas.microsoft.com/office/powerpoint/2010/main" val="39207442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5E48123E-1698-4131-A0BD-676871AC9FD4}" type="slidenum">
              <a:rPr lang="en-US" altLang="en-US" sz="1200">
                <a:latin typeface="Arial" panose="020B0604020202020204" pitchFamily="34" charset="0"/>
              </a:rPr>
              <a:pPr algn="r" eaLnBrk="1" hangingPunct="1"/>
              <a:t>21</a:t>
            </a:fld>
            <a:endParaRPr lang="en-US" altLang="en-US" sz="1200">
              <a:latin typeface="Arial" panose="020B0604020202020204"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r>
              <a:rPr lang="en-US" altLang="en-US" b="1" dirty="0" smtClean="0"/>
              <a:t>Here in the United States, the State of Delaware is the legal address for over one million entities, including</a:t>
            </a:r>
            <a:r>
              <a:rPr lang="en-US" altLang="en-US" b="1" baseline="0" dirty="0" smtClean="0"/>
              <a:t> 63 percent of Fortune 500 companies. Over 145,000 new Delaware entities were established.</a:t>
            </a:r>
            <a:r>
              <a:rPr lang="en-US" altLang="en-US" b="1" dirty="0" smtClean="0"/>
              <a:t> Between 2002 and 2012 corporations reduced the taxes paid to other states by an estimated $9.5 billion.</a:t>
            </a:r>
          </a:p>
        </p:txBody>
      </p:sp>
    </p:spTree>
    <p:extLst>
      <p:ext uri="{BB962C8B-B14F-4D97-AF65-F5344CB8AC3E}">
        <p14:creationId xmlns:p14="http://schemas.microsoft.com/office/powerpoint/2010/main" val="33887041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B604B924-CDE1-49E1-AA01-B0A945E79101}" type="slidenum">
              <a:rPr lang="en-US" altLang="en-US" sz="1200">
                <a:latin typeface="Arial" panose="020B0604020202020204" pitchFamily="34" charset="0"/>
              </a:rPr>
              <a:pPr algn="r" eaLnBrk="1" hangingPunct="1"/>
              <a:t>22</a:t>
            </a:fld>
            <a:endParaRPr lang="en-US" altLang="en-US" sz="1200">
              <a:latin typeface="Arial" panose="020B0604020202020204"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r>
              <a:rPr lang="en-US" altLang="en-US" b="1" dirty="0" smtClean="0"/>
              <a:t>For many reasons,</a:t>
            </a:r>
            <a:r>
              <a:rPr lang="en-US" altLang="en-US" b="1" baseline="0" dirty="0" smtClean="0"/>
              <a:t> foreign companies are locating operations in the United States. The number of U.S. citizens working for foreign firms has risen from 5.9 million in 2011 to nearly 7 million in 2015, based on data published by the U.S. Bureau of Economic Analysis. British companies lead with 1.1 million employees, followed by Japanese firms with around 856,000. French, German and Canadian firms follow with 600,000 each.</a:t>
            </a:r>
          </a:p>
        </p:txBody>
      </p:sp>
    </p:spTree>
    <p:extLst>
      <p:ext uri="{BB962C8B-B14F-4D97-AF65-F5344CB8AC3E}">
        <p14:creationId xmlns:p14="http://schemas.microsoft.com/office/powerpoint/2010/main" val="10010151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CA0E477A-7735-47F9-882E-3C107FF60866}" type="slidenum">
              <a:rPr lang="en-US" altLang="en-US" sz="1200">
                <a:latin typeface="Arial" panose="020B0604020202020204" pitchFamily="34" charset="0"/>
              </a:rPr>
              <a:pPr algn="r" eaLnBrk="1" hangingPunct="1"/>
              <a:t>23</a:t>
            </a:fld>
            <a:endParaRPr lang="en-US" altLang="en-US" sz="1200">
              <a:latin typeface="Arial" panose="020B0604020202020204" pitchFamily="34"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1" dirty="0" smtClean="0"/>
              <a:t>Foreign companies,</a:t>
            </a:r>
            <a:r>
              <a:rPr lang="en-US" altLang="en-US" b="1" baseline="0" dirty="0" smtClean="0"/>
              <a:t> like their U.S. counterparts, need locations and facilities. Their investment has had an important effect on real estate prices and sales in certain parts of the United States. </a:t>
            </a:r>
            <a:r>
              <a:rPr lang="en-US" altLang="en-US" b="1" dirty="0" smtClean="0"/>
              <a:t>A good example of this is the Rolls-Royce factory in Virginia that manufactures jet engine discs, shipping them back across the Atlantic rather than expanding plants in the U.K. A major reason was to be close to one of its major customers – Boeing, which is building aircraft in Charleston, S.C. and in Mobile, Alabama. The Rolls-Royce factory cost $170 million to </a:t>
            </a:r>
            <a:r>
              <a:rPr lang="en-US" altLang="en-US" b="1" dirty="0" smtClean="0"/>
              <a:t>construct, </a:t>
            </a:r>
            <a:r>
              <a:rPr lang="en-US" altLang="en-US" b="1" dirty="0" smtClean="0"/>
              <a:t>but as a high-technology manufacturing</a:t>
            </a:r>
            <a:r>
              <a:rPr lang="en-US" altLang="en-US" b="1" baseline="0" dirty="0" smtClean="0"/>
              <a:t> operation the facility</a:t>
            </a:r>
            <a:r>
              <a:rPr lang="en-US" altLang="en-US" b="1" dirty="0" smtClean="0"/>
              <a:t> employs just 100 people.</a:t>
            </a:r>
          </a:p>
          <a:p>
            <a:pPr eaLnBrk="1" hangingPunct="1"/>
            <a:endParaRPr lang="en-US" altLang="en-US" dirty="0" smtClean="0"/>
          </a:p>
          <a:p>
            <a:pPr eaLnBrk="1" hangingPunct="1"/>
            <a:endParaRPr lang="en-US" altLang="en-US" dirty="0" smtClean="0"/>
          </a:p>
        </p:txBody>
      </p:sp>
    </p:spTree>
    <p:extLst>
      <p:ext uri="{BB962C8B-B14F-4D97-AF65-F5344CB8AC3E}">
        <p14:creationId xmlns:p14="http://schemas.microsoft.com/office/powerpoint/2010/main" val="21634980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8AEE69AA-D846-4C08-B63B-1F0B1C94C7CA}" type="slidenum">
              <a:rPr lang="en-US" altLang="en-US" sz="1200">
                <a:latin typeface="Arial" panose="020B0604020202020204" pitchFamily="34" charset="0"/>
              </a:rPr>
              <a:pPr algn="r" eaLnBrk="1" hangingPunct="1"/>
              <a:t>24</a:t>
            </a:fld>
            <a:endParaRPr lang="en-US" altLang="en-US" sz="1200">
              <a:latin typeface="Arial" panose="020B0604020202020204" pitchFamily="34"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r>
              <a:rPr lang="en-US" altLang="en-US" b="1" dirty="0" smtClean="0"/>
              <a:t>Between 2009 and 2015 foreign purchases of U.S. real estate totaled around $300 billion. However, one consideration of foreign</a:t>
            </a:r>
            <a:r>
              <a:rPr lang="en-US" altLang="en-US" b="1" baseline="0" dirty="0" smtClean="0"/>
              <a:t> buyers of a residential property in the United States is the 40 percent inheritance tax on the value of any asset owned by a non-U.S. resident over $60,000 at the time of the owner’s death. </a:t>
            </a:r>
            <a:endParaRPr lang="en-US" altLang="en-US" b="1" dirty="0" smtClean="0"/>
          </a:p>
          <a:p>
            <a:pPr eaLnBrk="1" hangingPunct="1"/>
            <a:endParaRPr lang="en-US" altLang="en-US" b="1" dirty="0" smtClean="0"/>
          </a:p>
        </p:txBody>
      </p:sp>
    </p:spTree>
    <p:extLst>
      <p:ext uri="{BB962C8B-B14F-4D97-AF65-F5344CB8AC3E}">
        <p14:creationId xmlns:p14="http://schemas.microsoft.com/office/powerpoint/2010/main" val="15764184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8AEE69AA-D846-4C08-B63B-1F0B1C94C7CA}" type="slidenum">
              <a:rPr lang="en-US" altLang="en-US" sz="1200">
                <a:latin typeface="Arial" panose="020B0604020202020204" pitchFamily="34" charset="0"/>
              </a:rPr>
              <a:pPr algn="r" eaLnBrk="1" hangingPunct="1"/>
              <a:t>25</a:t>
            </a:fld>
            <a:endParaRPr lang="en-US" altLang="en-US" sz="1200">
              <a:latin typeface="Arial" panose="020B0604020202020204" pitchFamily="34"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r>
              <a:rPr lang="en-US" altLang="en-US" b="1" baseline="0" dirty="0" smtClean="0"/>
              <a:t>During 2016, Chinese investors spent $19.2 billion on U.S. commercial real estate, up from $17.3 billion in 2015. Canadian investors were the next largest at $13.1 billion. Nearly half of all Chinese acquisitions were in New York City. </a:t>
            </a:r>
            <a:r>
              <a:rPr lang="en-US" altLang="en-US" b="0" baseline="0" dirty="0" smtClean="0"/>
              <a:t>[Source: Ellen Sheng. “Chinese Now The Largest Group of Foreign Investors In U.S. Commercial Real Estate,” Forbes. 13 March, 2017]</a:t>
            </a:r>
          </a:p>
        </p:txBody>
      </p:sp>
    </p:spTree>
    <p:extLst>
      <p:ext uri="{BB962C8B-B14F-4D97-AF65-F5344CB8AC3E}">
        <p14:creationId xmlns:p14="http://schemas.microsoft.com/office/powerpoint/2010/main" val="42906311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6AA5886C-0A2C-419D-8801-E10A8A2E7750}" type="slidenum">
              <a:rPr lang="en-US" altLang="en-US" sz="1200">
                <a:latin typeface="Arial" panose="020B0604020202020204" pitchFamily="34" charset="0"/>
              </a:rPr>
              <a:pPr algn="r" eaLnBrk="1" hangingPunct="1"/>
              <a:t>26</a:t>
            </a:fld>
            <a:endParaRPr lang="en-US" altLang="en-US" sz="1200">
              <a:latin typeface="Arial" panose="020B0604020202020204"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en-US" altLang="en-US" b="1" dirty="0" smtClean="0"/>
              <a:t>Chinese buyers continue</a:t>
            </a:r>
            <a:r>
              <a:rPr lang="en-US" altLang="en-US" b="1" baseline="0" dirty="0" smtClean="0"/>
              <a:t> to acquire an increasing number of residential properties in the United States, with closings totaling $153 billion for the year ending March 2017, a 49 percent increase over the previous year. Foreign buyers accounted for one in ten property sales by dollar volume and 5 percent by number of properties. These transactions were concentrated in just three states: Florida, California and Texas. </a:t>
            </a:r>
            <a:r>
              <a:rPr lang="en-US" altLang="en-US" dirty="0" smtClean="0"/>
              <a:t>[Source: National Association of Realtors</a:t>
            </a:r>
            <a:r>
              <a:rPr lang="en-US" altLang="en-US" b="1" dirty="0" smtClean="0"/>
              <a:t>]</a:t>
            </a:r>
            <a:endParaRPr lang="en-US" altLang="en-US" dirty="0" smtClean="0"/>
          </a:p>
          <a:p>
            <a:pPr eaLnBrk="1" hangingPunct="1"/>
            <a:endParaRPr lang="en-US" altLang="en-US" dirty="0" smtClean="0"/>
          </a:p>
        </p:txBody>
      </p:sp>
    </p:spTree>
    <p:extLst>
      <p:ext uri="{BB962C8B-B14F-4D97-AF65-F5344CB8AC3E}">
        <p14:creationId xmlns:p14="http://schemas.microsoft.com/office/powerpoint/2010/main" val="18941537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850802FD-7CA3-4491-A480-961C06362A74}" type="slidenum">
              <a:rPr lang="en-US" altLang="en-US" sz="1200">
                <a:latin typeface="Arial" panose="020B0604020202020204" pitchFamily="34" charset="0"/>
              </a:rPr>
              <a:pPr algn="r" eaLnBrk="1" hangingPunct="1"/>
              <a:t>27</a:t>
            </a:fld>
            <a:endParaRPr lang="en-US" altLang="en-US" sz="1200">
              <a:latin typeface="Arial" panose="020B0604020202020204" pitchFamily="34"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r>
              <a:rPr lang="en-US" altLang="en-US" b="1" dirty="0" smtClean="0"/>
              <a:t>An important observation related to economic growth is the fact that the sale of existing real estate generates fee income for a long list of participants but creates no new capital goods, although many buildings are renovated and modernized to improve</a:t>
            </a:r>
            <a:r>
              <a:rPr lang="en-US" altLang="en-US" b="1" baseline="0" dirty="0" smtClean="0"/>
              <a:t> attractiveness to potential corporate tenants</a:t>
            </a:r>
            <a:r>
              <a:rPr lang="en-US" altLang="en-US" b="1" dirty="0" smtClean="0"/>
              <a:t>. Sellers of these properties are recording capital gains, but the gains are actually coming from rising land prices, causing a transfer of financial resources between the parties.</a:t>
            </a:r>
            <a:endParaRPr lang="en-US" altLang="en-US" dirty="0" smtClean="0"/>
          </a:p>
          <a:p>
            <a:pPr eaLnBrk="1" hangingPunct="1"/>
            <a:endParaRPr lang="en-US" altLang="en-US" dirty="0" smtClean="0"/>
          </a:p>
        </p:txBody>
      </p:sp>
    </p:spTree>
    <p:extLst>
      <p:ext uri="{BB962C8B-B14F-4D97-AF65-F5344CB8AC3E}">
        <p14:creationId xmlns:p14="http://schemas.microsoft.com/office/powerpoint/2010/main" val="17954571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2733F2D0-AD0B-498D-A1CD-6CB5AB99CDF3}" type="slidenum">
              <a:rPr lang="en-US" altLang="en-US" sz="1200">
                <a:latin typeface="Arial" panose="020B0604020202020204" pitchFamily="34" charset="0"/>
              </a:rPr>
              <a:pPr algn="r" eaLnBrk="1" hangingPunct="1"/>
              <a:t>28</a:t>
            </a:fld>
            <a:endParaRPr lang="en-US" altLang="en-US" sz="1200">
              <a:latin typeface="Arial" panose="020B0604020202020204" pitchFamily="34"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r>
              <a:rPr lang="en-US" altLang="en-US" b="1" dirty="0" smtClean="0"/>
              <a:t>Next, we will examine the state of our workforce and </a:t>
            </a:r>
            <a:r>
              <a:rPr lang="en-US" altLang="en-US" b="1" smtClean="0"/>
              <a:t>trends </a:t>
            </a:r>
            <a:r>
              <a:rPr lang="en-US" altLang="en-US" b="1" smtClean="0"/>
              <a:t>affecting </a:t>
            </a:r>
            <a:r>
              <a:rPr lang="en-US" altLang="en-US" b="1" dirty="0" smtClean="0"/>
              <a:t>employment across the nation.</a:t>
            </a:r>
          </a:p>
          <a:p>
            <a:pPr eaLnBrk="1" hangingPunct="1"/>
            <a:endParaRPr lang="en-US" altLang="en-US" dirty="0" smtClean="0"/>
          </a:p>
          <a:p>
            <a:pPr eaLnBrk="1" hangingPunct="1"/>
            <a:endParaRPr lang="en-US" altLang="en-US" dirty="0" smtClean="0"/>
          </a:p>
        </p:txBody>
      </p:sp>
    </p:spTree>
    <p:extLst>
      <p:ext uri="{BB962C8B-B14F-4D97-AF65-F5344CB8AC3E}">
        <p14:creationId xmlns:p14="http://schemas.microsoft.com/office/powerpoint/2010/main" val="3330931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9AFA808C-7E20-4A4B-9817-0AE006889637}" type="slidenum">
              <a:rPr lang="en-US" altLang="en-US" sz="1200">
                <a:latin typeface="Arial" panose="020B0604020202020204" pitchFamily="34" charset="0"/>
              </a:rPr>
              <a:pPr algn="r" eaLnBrk="1" hangingPunct="1"/>
              <a:t>3</a:t>
            </a:fld>
            <a:endParaRPr lang="en-US" altLang="en-US" sz="1200">
              <a:latin typeface="Arial" panose="020B0604020202020204" pitchFamily="34"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r>
              <a:rPr lang="en-US" altLang="en-US" b="1" smtClean="0"/>
              <a:t>That said, we still have a vibrant and growing manufacturing sector.</a:t>
            </a:r>
            <a:endParaRPr lang="en-US" altLang="en-US" smtClean="0"/>
          </a:p>
          <a:p>
            <a:pPr eaLnBrk="1" hangingPunct="1"/>
            <a:endParaRPr lang="en-US" altLang="en-US" smtClean="0"/>
          </a:p>
        </p:txBody>
      </p:sp>
    </p:spTree>
    <p:extLst>
      <p:ext uri="{BB962C8B-B14F-4D97-AF65-F5344CB8AC3E}">
        <p14:creationId xmlns:p14="http://schemas.microsoft.com/office/powerpoint/2010/main" val="153565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E02FD6AF-5A31-452D-A25A-B63D9454B4FC}" type="slidenum">
              <a:rPr lang="en-US" altLang="en-US" sz="1200">
                <a:latin typeface="Arial" panose="020B0604020202020204" pitchFamily="34" charset="0"/>
              </a:rPr>
              <a:pPr algn="r" eaLnBrk="1" hangingPunct="1"/>
              <a:t>4</a:t>
            </a:fld>
            <a:endParaRPr lang="en-US" altLang="en-US" sz="1200">
              <a:latin typeface="Arial" panose="020B0604020202020204" pitchFamily="34" charset="0"/>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r>
              <a:rPr lang="en-US" altLang="en-US" b="1" dirty="0" smtClean="0"/>
              <a:t>What is worrying to us as a society is that while manufacturing output has actually doubled over the last three decades, this has been accomplished with fewer and fewer persons employed. Manufacturing  employed around  14.66 million persons in 2017, rising</a:t>
            </a:r>
            <a:r>
              <a:rPr lang="en-US" altLang="en-US" b="1" baseline="0" dirty="0" smtClean="0"/>
              <a:t> slowly each year since the bottom of the last recession, but turning downward </a:t>
            </a:r>
            <a:r>
              <a:rPr lang="en-US" altLang="en-US" b="1" baseline="0" smtClean="0"/>
              <a:t>again during 2017.</a:t>
            </a:r>
            <a:endParaRPr lang="en-US" altLang="en-US" dirty="0" smtClean="0"/>
          </a:p>
        </p:txBody>
      </p:sp>
    </p:spTree>
    <p:extLst>
      <p:ext uri="{BB962C8B-B14F-4D97-AF65-F5344CB8AC3E}">
        <p14:creationId xmlns:p14="http://schemas.microsoft.com/office/powerpoint/2010/main" val="1746128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6ADA9DDF-104A-4A62-ADB5-2A328CCE7B24}" type="slidenum">
              <a:rPr lang="en-US" altLang="en-US" sz="1200">
                <a:latin typeface="Arial" panose="020B0604020202020204" pitchFamily="34" charset="0"/>
              </a:rPr>
              <a:pPr algn="r" eaLnBrk="1" hangingPunct="1"/>
              <a:t>5</a:t>
            </a:fld>
            <a:endParaRPr lang="en-US" altLang="en-US" sz="1200">
              <a:latin typeface="Arial" panose="020B0604020202020204" pitchFamily="34" charset="0"/>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r>
              <a:rPr lang="en-US" altLang="en-US" b="1" smtClean="0"/>
              <a:t>Over the past 35 years, manufacturers have shed more than seven million jobs while increasing output every year. According to the Economic Policy Institute, U.S. manufacturing had gross output of $5.9 trillion in 2013, more than one-third of the U.S. GDP for that year. Manufacturing continues to employ more persons than any other sector of the economy. </a:t>
            </a:r>
            <a:r>
              <a:rPr lang="en-US" altLang="en-US" smtClean="0"/>
              <a:t>[Source: “The Manufacturing Footprint and the Importance of U.S. Manufacturing Jobs,” Economic Policy Institute]</a:t>
            </a:r>
          </a:p>
        </p:txBody>
      </p:sp>
    </p:spTree>
    <p:extLst>
      <p:ext uri="{BB962C8B-B14F-4D97-AF65-F5344CB8AC3E}">
        <p14:creationId xmlns:p14="http://schemas.microsoft.com/office/powerpoint/2010/main" val="3361851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9AC48A41-CEEE-4D37-BC05-B0FDFD7F34A4}" type="slidenum">
              <a:rPr lang="en-US" altLang="en-US" sz="1200">
                <a:latin typeface="Arial" panose="020B0604020202020204" pitchFamily="34" charset="0"/>
              </a:rPr>
              <a:pPr algn="r" eaLnBrk="1" hangingPunct="1"/>
              <a:t>6</a:t>
            </a:fld>
            <a:endParaRPr lang="en-US" altLang="en-US" sz="1200">
              <a:latin typeface="Arial" panose="020B0604020202020204" pitchFamily="34"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r>
              <a:rPr lang="en-US" altLang="en-US" b="1" dirty="0" smtClean="0"/>
              <a:t>A legitimate public policy concern is what will result from the new restraints</a:t>
            </a:r>
            <a:r>
              <a:rPr lang="en-US" altLang="en-US" b="1" baseline="0" dirty="0" smtClean="0"/>
              <a:t> on trade imposed on </a:t>
            </a:r>
            <a:r>
              <a:rPr lang="en-US" altLang="en-US" b="1" baseline="0" dirty="0" smtClean="0"/>
              <a:t>Chin</a:t>
            </a:r>
            <a:r>
              <a:rPr lang="en-US" altLang="en-US" b="1" dirty="0" smtClean="0"/>
              <a:t>a </a:t>
            </a:r>
            <a:r>
              <a:rPr lang="en-US" altLang="en-US" b="1" dirty="0" smtClean="0"/>
              <a:t>and other countries. Ann Harrison, at the Wharton School concludes as follows:</a:t>
            </a:r>
          </a:p>
        </p:txBody>
      </p:sp>
    </p:spTree>
    <p:extLst>
      <p:ext uri="{BB962C8B-B14F-4D97-AF65-F5344CB8AC3E}">
        <p14:creationId xmlns:p14="http://schemas.microsoft.com/office/powerpoint/2010/main" val="1252188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68329809-A594-4025-8FE6-3A557D69CBBE}" type="slidenum">
              <a:rPr lang="en-US" altLang="en-US" sz="1200">
                <a:latin typeface="Arial" panose="020B0604020202020204" pitchFamily="34" charset="0"/>
              </a:rPr>
              <a:pPr algn="r" eaLnBrk="1" hangingPunct="1"/>
              <a:t>7</a:t>
            </a:fld>
            <a:endParaRPr lang="en-US" altLang="en-US" sz="1200">
              <a:latin typeface="Arial" panose="020B0604020202020204" pitchFamily="34"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r>
              <a:rPr lang="en-US" altLang="en-US" b="1" dirty="0" smtClean="0"/>
              <a:t>“Eighty percent of lost jobs were not replaced by workers in China, but by machines and automation. That is the first problem if you slap on tariffs. What you discover is that American companies are likely to replace the more expensive workers with machines.” </a:t>
            </a:r>
            <a:r>
              <a:rPr lang="en-US" altLang="en-US" dirty="0" smtClean="0"/>
              <a:t>[Source: Unsigned article, “Can Trump – or Anyone – </a:t>
            </a:r>
            <a:r>
              <a:rPr lang="en-US" altLang="en-US" dirty="0" smtClean="0"/>
              <a:t>Bring </a:t>
            </a:r>
            <a:r>
              <a:rPr lang="en-US" altLang="en-US" dirty="0" smtClean="0"/>
              <a:t>Back American Manufacturing?” Knowledge @t Wharton, 30 November, 2016]</a:t>
            </a:r>
          </a:p>
          <a:p>
            <a:pPr eaLnBrk="1" hangingPunct="1"/>
            <a:endParaRPr lang="en-US" altLang="en-US" b="1" dirty="0" smtClean="0"/>
          </a:p>
        </p:txBody>
      </p:sp>
    </p:spTree>
    <p:extLst>
      <p:ext uri="{BB962C8B-B14F-4D97-AF65-F5344CB8AC3E}">
        <p14:creationId xmlns:p14="http://schemas.microsoft.com/office/powerpoint/2010/main" val="3542022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9AC48A41-CEEE-4D37-BC05-B0FDFD7F34A4}" type="slidenum">
              <a:rPr lang="en-US" altLang="en-US" sz="1200">
                <a:latin typeface="Arial" panose="020B0604020202020204" pitchFamily="34" charset="0"/>
              </a:rPr>
              <a:pPr algn="r" eaLnBrk="1" hangingPunct="1"/>
              <a:t>8</a:t>
            </a:fld>
            <a:endParaRPr lang="en-US" altLang="en-US" sz="1200">
              <a:latin typeface="Arial" panose="020B0604020202020204" pitchFamily="34"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r>
              <a:rPr lang="en-US" altLang="en-US" b="1" dirty="0" smtClean="0"/>
              <a:t>The</a:t>
            </a:r>
            <a:r>
              <a:rPr lang="en-US" altLang="en-US" b="1" baseline="0" dirty="0" smtClean="0"/>
              <a:t> Editorial Board of the New York Times had this to say about the administration’s decision to impose tariffs on solar energy cells and panels and on washing machines:</a:t>
            </a:r>
            <a:endParaRPr lang="en-US" altLang="en-US" b="1" dirty="0" smtClean="0"/>
          </a:p>
        </p:txBody>
      </p:sp>
    </p:spTree>
    <p:extLst>
      <p:ext uri="{BB962C8B-B14F-4D97-AF65-F5344CB8AC3E}">
        <p14:creationId xmlns:p14="http://schemas.microsoft.com/office/powerpoint/2010/main" val="3090209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9AC48A41-CEEE-4D37-BC05-B0FDFD7F34A4}" type="slidenum">
              <a:rPr lang="en-US" altLang="en-US" sz="1200">
                <a:latin typeface="Arial" panose="020B0604020202020204" pitchFamily="34" charset="0"/>
              </a:rPr>
              <a:pPr algn="r" eaLnBrk="1" hangingPunct="1"/>
              <a:t>9</a:t>
            </a:fld>
            <a:endParaRPr lang="en-US" altLang="en-US" sz="1200">
              <a:latin typeface="Arial" panose="020B0604020202020204" pitchFamily="34"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smtClean="0"/>
              <a:t>“Tariffs will not be high enough to create new manufacturing jobs because the cost of production in countries like Malaysia and South Korea will remain significantly lower than in the United States. Also, American factories would probably be highly automated and require far fewer workers. Meanwhile, the higher tariffs – and thus higher prices – for solar cells and panels will reduce demand from residential customers, businesses and utilities. …The Solar Energy Industries Association estimates that the tariffs could cost that industry 23,000 jobs.” </a:t>
            </a:r>
            <a:r>
              <a:rPr lang="en-US" b="0" dirty="0" smtClean="0"/>
              <a:t>[Source: “Mr. Trump’s Tariffs Will Not Bring Back Manufacturing Jobs,” The New York Times,</a:t>
            </a:r>
            <a:r>
              <a:rPr lang="en-US" b="0" baseline="0" dirty="0" smtClean="0"/>
              <a:t> 23 January, 2018]</a:t>
            </a:r>
            <a:endParaRPr lang="en-US" b="0" dirty="0" smtClean="0"/>
          </a:p>
          <a:p>
            <a:pPr eaLnBrk="1" hangingPunct="1"/>
            <a:endParaRPr lang="en-US" altLang="en-US" b="1" dirty="0" smtClean="0"/>
          </a:p>
        </p:txBody>
      </p:sp>
    </p:spTree>
    <p:extLst>
      <p:ext uri="{BB962C8B-B14F-4D97-AF65-F5344CB8AC3E}">
        <p14:creationId xmlns:p14="http://schemas.microsoft.com/office/powerpoint/2010/main" val="1601390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ACF3802-2CA5-45E2-800C-B065EE94DB74}" type="slidenum">
              <a:rPr lang="en-US" altLang="en-US"/>
              <a:pPr>
                <a:defRPr/>
              </a:pPr>
              <a:t>‹#›</a:t>
            </a:fld>
            <a:endParaRPr lang="en-US" altLang="en-US"/>
          </a:p>
        </p:txBody>
      </p:sp>
    </p:spTree>
    <p:extLst>
      <p:ext uri="{BB962C8B-B14F-4D97-AF65-F5344CB8AC3E}">
        <p14:creationId xmlns:p14="http://schemas.microsoft.com/office/powerpoint/2010/main" val="117073004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2868004-D069-4393-A4F3-E1AEDF79C336}" type="slidenum">
              <a:rPr lang="en-US" altLang="en-US"/>
              <a:pPr>
                <a:defRPr/>
              </a:pPr>
              <a:t>‹#›</a:t>
            </a:fld>
            <a:endParaRPr lang="en-US" altLang="en-US"/>
          </a:p>
        </p:txBody>
      </p:sp>
    </p:spTree>
    <p:extLst>
      <p:ext uri="{BB962C8B-B14F-4D97-AF65-F5344CB8AC3E}">
        <p14:creationId xmlns:p14="http://schemas.microsoft.com/office/powerpoint/2010/main" val="238455117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51B1F41-F4D2-48B8-AEAA-83C39B237264}" type="slidenum">
              <a:rPr lang="en-US" altLang="en-US"/>
              <a:pPr>
                <a:defRPr/>
              </a:pPr>
              <a:t>‹#›</a:t>
            </a:fld>
            <a:endParaRPr lang="en-US" altLang="en-US"/>
          </a:p>
        </p:txBody>
      </p:sp>
    </p:spTree>
    <p:extLst>
      <p:ext uri="{BB962C8B-B14F-4D97-AF65-F5344CB8AC3E}">
        <p14:creationId xmlns:p14="http://schemas.microsoft.com/office/powerpoint/2010/main" val="126720190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35E0975B-6FA5-4E95-9580-709C6CC563B5}" type="slidenum">
              <a:rPr lang="en-US" altLang="en-US"/>
              <a:pPr>
                <a:defRPr/>
              </a:pPr>
              <a:t>‹#›</a:t>
            </a:fld>
            <a:endParaRPr lang="en-US" altLang="en-US"/>
          </a:p>
        </p:txBody>
      </p:sp>
    </p:spTree>
    <p:extLst>
      <p:ext uri="{BB962C8B-B14F-4D97-AF65-F5344CB8AC3E}">
        <p14:creationId xmlns:p14="http://schemas.microsoft.com/office/powerpoint/2010/main" val="251438820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E7C5FD5-B63F-40F7-8DAA-543BDC3A2D3A}" type="slidenum">
              <a:rPr lang="en-US" altLang="en-US"/>
              <a:pPr>
                <a:defRPr/>
              </a:pPr>
              <a:t>‹#›</a:t>
            </a:fld>
            <a:endParaRPr lang="en-US" altLang="en-US"/>
          </a:p>
        </p:txBody>
      </p:sp>
    </p:spTree>
    <p:extLst>
      <p:ext uri="{BB962C8B-B14F-4D97-AF65-F5344CB8AC3E}">
        <p14:creationId xmlns:p14="http://schemas.microsoft.com/office/powerpoint/2010/main" val="404694795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4269E48-B1FF-4994-BDE3-CFBAA0A2E6C1}" type="slidenum">
              <a:rPr lang="en-US" altLang="en-US"/>
              <a:pPr>
                <a:defRPr/>
              </a:pPr>
              <a:t>‹#›</a:t>
            </a:fld>
            <a:endParaRPr lang="en-US" altLang="en-US"/>
          </a:p>
        </p:txBody>
      </p:sp>
    </p:spTree>
    <p:extLst>
      <p:ext uri="{BB962C8B-B14F-4D97-AF65-F5344CB8AC3E}">
        <p14:creationId xmlns:p14="http://schemas.microsoft.com/office/powerpoint/2010/main" val="139794272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D8E4EF18-1C81-4FB6-8FE3-C573C71BB9C9}" type="slidenum">
              <a:rPr lang="en-US" altLang="en-US"/>
              <a:pPr>
                <a:defRPr/>
              </a:pPr>
              <a:t>‹#›</a:t>
            </a:fld>
            <a:endParaRPr lang="en-US" altLang="en-US"/>
          </a:p>
        </p:txBody>
      </p:sp>
    </p:spTree>
    <p:extLst>
      <p:ext uri="{BB962C8B-B14F-4D97-AF65-F5344CB8AC3E}">
        <p14:creationId xmlns:p14="http://schemas.microsoft.com/office/powerpoint/2010/main" val="74116470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9330CBC2-FFC8-4213-B2EA-6F281DC82E25}" type="slidenum">
              <a:rPr lang="en-US" altLang="en-US"/>
              <a:pPr>
                <a:defRPr/>
              </a:pPr>
              <a:t>‹#›</a:t>
            </a:fld>
            <a:endParaRPr lang="en-US" altLang="en-US"/>
          </a:p>
        </p:txBody>
      </p:sp>
    </p:spTree>
    <p:extLst>
      <p:ext uri="{BB962C8B-B14F-4D97-AF65-F5344CB8AC3E}">
        <p14:creationId xmlns:p14="http://schemas.microsoft.com/office/powerpoint/2010/main" val="402448943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F3242A71-2892-44E9-999A-3C8F26556223}" type="slidenum">
              <a:rPr lang="en-US" altLang="en-US"/>
              <a:pPr>
                <a:defRPr/>
              </a:pPr>
              <a:t>‹#›</a:t>
            </a:fld>
            <a:endParaRPr lang="en-US" altLang="en-US"/>
          </a:p>
        </p:txBody>
      </p:sp>
    </p:spTree>
    <p:extLst>
      <p:ext uri="{BB962C8B-B14F-4D97-AF65-F5344CB8AC3E}">
        <p14:creationId xmlns:p14="http://schemas.microsoft.com/office/powerpoint/2010/main" val="9912361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0F850DD1-4951-4260-8F1C-D1339F1F026A}" type="slidenum">
              <a:rPr lang="en-US" altLang="en-US"/>
              <a:pPr>
                <a:defRPr/>
              </a:pPr>
              <a:t>‹#›</a:t>
            </a:fld>
            <a:endParaRPr lang="en-US" altLang="en-US"/>
          </a:p>
        </p:txBody>
      </p:sp>
    </p:spTree>
    <p:extLst>
      <p:ext uri="{BB962C8B-B14F-4D97-AF65-F5344CB8AC3E}">
        <p14:creationId xmlns:p14="http://schemas.microsoft.com/office/powerpoint/2010/main" val="291845238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84CC505D-95E5-4F49-B486-816C66BD171D}" type="slidenum">
              <a:rPr lang="en-US" altLang="en-US"/>
              <a:pPr>
                <a:defRPr/>
              </a:pPr>
              <a:t>‹#›</a:t>
            </a:fld>
            <a:endParaRPr lang="en-US" altLang="en-US"/>
          </a:p>
        </p:txBody>
      </p:sp>
    </p:spTree>
    <p:extLst>
      <p:ext uri="{BB962C8B-B14F-4D97-AF65-F5344CB8AC3E}">
        <p14:creationId xmlns:p14="http://schemas.microsoft.com/office/powerpoint/2010/main" val="176296894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8A5E6EA-E55C-4F92-92A8-2B8578DEE54F}" type="slidenum">
              <a:rPr lang="en-US" altLang="en-US"/>
              <a:pPr>
                <a:defRPr/>
              </a:pPr>
              <a:t>‹#›</a:t>
            </a:fld>
            <a:endParaRPr lang="en-US" altLang="en-US"/>
          </a:p>
        </p:txBody>
      </p:sp>
    </p:spTree>
    <p:extLst>
      <p:ext uri="{BB962C8B-B14F-4D97-AF65-F5344CB8AC3E}">
        <p14:creationId xmlns:p14="http://schemas.microsoft.com/office/powerpoint/2010/main" val="30009071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399A6A09-8C52-4667-A59E-1B3551F1B30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5"/>
          <p:cNvSpPr txBox="1">
            <a:spLocks noChangeArrowheads="1"/>
          </p:cNvSpPr>
          <p:nvPr/>
        </p:nvSpPr>
        <p:spPr bwMode="auto">
          <a:xfrm>
            <a:off x="4114800" y="2353513"/>
            <a:ext cx="167322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400" b="1" dirty="0">
                <a:solidFill>
                  <a:srgbClr val="FFC000"/>
                </a:solidFill>
                <a:latin typeface="Rockwell" pitchFamily="18" charset="0"/>
              </a:rPr>
              <a:t>Part 2</a:t>
            </a:r>
          </a:p>
        </p:txBody>
      </p:sp>
      <p:pic>
        <p:nvPicPr>
          <p:cNvPr id="5" name="Picture 2" descr="Image result for economic tren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14" y="76200"/>
            <a:ext cx="9112986" cy="6705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564884" y="762000"/>
            <a:ext cx="6045245" cy="2308324"/>
          </a:xfrm>
          <a:prstGeom prst="rect">
            <a:avLst/>
          </a:prstGeom>
          <a:noFill/>
        </p:spPr>
        <p:txBody>
          <a:bodyPr wrap="none">
            <a:spAutoFit/>
          </a:bodyPr>
          <a:lstStyle/>
          <a:p>
            <a:pPr algn="ctr">
              <a:defRPr/>
            </a:pPr>
            <a:r>
              <a:rPr lang="en-US" sz="3600" b="1" dirty="0"/>
              <a:t>The State of the United </a:t>
            </a:r>
            <a:r>
              <a:rPr lang="en-US" sz="3600" b="1" dirty="0" smtClean="0"/>
              <a:t>States</a:t>
            </a:r>
          </a:p>
          <a:p>
            <a:pPr algn="ctr">
              <a:defRPr/>
            </a:pPr>
            <a:r>
              <a:rPr lang="en-US" sz="3600" b="1" dirty="0" smtClean="0"/>
              <a:t>ECONOMY and SOCIETY</a:t>
            </a:r>
          </a:p>
          <a:p>
            <a:pPr algn="ctr">
              <a:defRPr/>
            </a:pPr>
            <a:endParaRPr lang="en-US" sz="3600" b="1" dirty="0"/>
          </a:p>
          <a:p>
            <a:pPr algn="ctr">
              <a:defRPr/>
            </a:pPr>
            <a:r>
              <a:rPr lang="en-US" sz="3600" b="1" dirty="0" smtClean="0"/>
              <a:t>Part 2 </a:t>
            </a:r>
            <a:endParaRPr lang="en-US" sz="3600" b="1"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3"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1026" name="Picture 2" descr="Chart of top S&amp;P 500 companies by research and development spending last ye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57200"/>
            <a:ext cx="6096000" cy="609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economic tren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29" y="18143"/>
            <a:ext cx="9112986" cy="67056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a:spLocks noChangeArrowheads="1"/>
          </p:cNvSpPr>
          <p:nvPr/>
        </p:nvSpPr>
        <p:spPr bwMode="auto">
          <a:xfrm>
            <a:off x="1066800" y="1143000"/>
            <a:ext cx="726820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dirty="0">
                <a:latin typeface="Rockwell" pitchFamily="18" charset="0"/>
              </a:rPr>
              <a:t>Which Corporations are American?</a:t>
            </a:r>
            <a:endParaRPr lang="en-US" altLang="en-US" sz="1800" b="1" dirty="0">
              <a:latin typeface="Rockwell" pitchFamily="18" charset="0"/>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3"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2050" name="Picture 2" descr="Image result for bl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1998884"/>
            <a:ext cx="8000999" cy="375761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636667" y="2293270"/>
            <a:ext cx="1633781" cy="2585323"/>
          </a:xfrm>
          <a:prstGeom prst="rect">
            <a:avLst/>
          </a:prstGeom>
          <a:noFill/>
        </p:spPr>
        <p:txBody>
          <a:bodyPr wrap="none" rtlCol="0">
            <a:spAutoFit/>
          </a:bodyPr>
          <a:lstStyle/>
          <a:p>
            <a:r>
              <a:rPr lang="en-US" b="1" dirty="0" smtClean="0"/>
              <a:t>U.S.</a:t>
            </a:r>
          </a:p>
          <a:p>
            <a:r>
              <a:rPr lang="en-US" b="1" dirty="0" smtClean="0"/>
              <a:t>EMPLOYEES</a:t>
            </a:r>
          </a:p>
          <a:p>
            <a:endParaRPr lang="en-US" dirty="0"/>
          </a:p>
          <a:p>
            <a:r>
              <a:rPr lang="en-US" dirty="0" smtClean="0"/>
              <a:t>1,300,000</a:t>
            </a:r>
          </a:p>
          <a:p>
            <a:r>
              <a:rPr lang="en-US" dirty="0" smtClean="0"/>
              <a:t>   443,000</a:t>
            </a:r>
          </a:p>
          <a:p>
            <a:r>
              <a:rPr lang="en-US" dirty="0"/>
              <a:t> </a:t>
            </a:r>
            <a:r>
              <a:rPr lang="en-US" dirty="0" smtClean="0"/>
              <a:t>  349,160</a:t>
            </a:r>
          </a:p>
          <a:p>
            <a:r>
              <a:rPr lang="en-US" dirty="0"/>
              <a:t> </a:t>
            </a:r>
            <a:r>
              <a:rPr lang="en-US" dirty="0" smtClean="0"/>
              <a:t>      n/a</a:t>
            </a:r>
          </a:p>
          <a:p>
            <a:r>
              <a:rPr lang="en-US" dirty="0"/>
              <a:t> </a:t>
            </a:r>
            <a:r>
              <a:rPr lang="en-US" dirty="0" smtClean="0"/>
              <a:t>      n/a</a:t>
            </a:r>
          </a:p>
          <a:p>
            <a:endParaRPr lang="en-US" dirty="0"/>
          </a:p>
        </p:txBody>
      </p:sp>
      <p:sp>
        <p:nvSpPr>
          <p:cNvPr id="9" name="TextBox 8"/>
          <p:cNvSpPr txBox="1"/>
          <p:nvPr/>
        </p:nvSpPr>
        <p:spPr>
          <a:xfrm>
            <a:off x="4679910" y="2307797"/>
            <a:ext cx="1633781" cy="2308324"/>
          </a:xfrm>
          <a:prstGeom prst="rect">
            <a:avLst/>
          </a:prstGeom>
          <a:noFill/>
        </p:spPr>
        <p:txBody>
          <a:bodyPr wrap="none" rtlCol="0">
            <a:spAutoFit/>
          </a:bodyPr>
          <a:lstStyle/>
          <a:p>
            <a:r>
              <a:rPr lang="en-US" b="1" dirty="0" smtClean="0"/>
              <a:t>TOTAL</a:t>
            </a:r>
          </a:p>
          <a:p>
            <a:r>
              <a:rPr lang="en-US" b="1" dirty="0" smtClean="0"/>
              <a:t>EMPLOYEES</a:t>
            </a:r>
          </a:p>
          <a:p>
            <a:endParaRPr lang="en-US" dirty="0"/>
          </a:p>
          <a:p>
            <a:r>
              <a:rPr lang="en-US" dirty="0" smtClean="0"/>
              <a:t>2,300,000</a:t>
            </a:r>
          </a:p>
          <a:p>
            <a:r>
              <a:rPr lang="en-US" dirty="0"/>
              <a:t> </a:t>
            </a:r>
            <a:r>
              <a:rPr lang="en-US" dirty="0" smtClean="0"/>
              <a:t>  443,000</a:t>
            </a:r>
          </a:p>
          <a:p>
            <a:r>
              <a:rPr lang="en-US" dirty="0"/>
              <a:t> </a:t>
            </a:r>
            <a:r>
              <a:rPr lang="en-US" dirty="0" smtClean="0"/>
              <a:t>  406,000</a:t>
            </a:r>
          </a:p>
          <a:p>
            <a:r>
              <a:rPr lang="en-US" dirty="0"/>
              <a:t> </a:t>
            </a:r>
            <a:r>
              <a:rPr lang="en-US" dirty="0" smtClean="0"/>
              <a:t>  380,300</a:t>
            </a:r>
          </a:p>
          <a:p>
            <a:r>
              <a:rPr lang="en-US" dirty="0"/>
              <a:t> </a:t>
            </a:r>
            <a:r>
              <a:rPr lang="en-US" dirty="0" smtClean="0"/>
              <a:t>  375,000</a:t>
            </a:r>
          </a:p>
        </p:txBody>
      </p:sp>
      <p:sp>
        <p:nvSpPr>
          <p:cNvPr id="10" name="TextBox 9"/>
          <p:cNvSpPr txBox="1"/>
          <p:nvPr/>
        </p:nvSpPr>
        <p:spPr>
          <a:xfrm>
            <a:off x="2812989" y="2586270"/>
            <a:ext cx="1373005" cy="2308324"/>
          </a:xfrm>
          <a:prstGeom prst="rect">
            <a:avLst/>
          </a:prstGeom>
          <a:noFill/>
        </p:spPr>
        <p:txBody>
          <a:bodyPr wrap="none" rtlCol="0">
            <a:spAutoFit/>
          </a:bodyPr>
          <a:lstStyle/>
          <a:p>
            <a:r>
              <a:rPr lang="en-US" b="1" dirty="0" smtClean="0"/>
              <a:t>COMPANY</a:t>
            </a:r>
          </a:p>
          <a:p>
            <a:endParaRPr lang="en-US" dirty="0"/>
          </a:p>
          <a:p>
            <a:r>
              <a:rPr lang="en-US" dirty="0" smtClean="0"/>
              <a:t>Walmart</a:t>
            </a:r>
          </a:p>
          <a:p>
            <a:r>
              <a:rPr lang="en-US" dirty="0" smtClean="0"/>
              <a:t>Kroger</a:t>
            </a:r>
          </a:p>
          <a:p>
            <a:r>
              <a:rPr lang="en-US" dirty="0" smtClean="0"/>
              <a:t>Home Depot</a:t>
            </a:r>
          </a:p>
          <a:p>
            <a:r>
              <a:rPr lang="en-US" dirty="0" smtClean="0"/>
              <a:t>IBM</a:t>
            </a:r>
          </a:p>
          <a:p>
            <a:r>
              <a:rPr lang="en-US" dirty="0" smtClean="0"/>
              <a:t>McDonald’s</a:t>
            </a:r>
          </a:p>
          <a:p>
            <a:endParaRPr lang="en-US" dirty="0" smtClean="0"/>
          </a:p>
        </p:txBody>
      </p:sp>
      <p:sp>
        <p:nvSpPr>
          <p:cNvPr id="11" name="TextBox 10"/>
          <p:cNvSpPr txBox="1"/>
          <p:nvPr/>
        </p:nvSpPr>
        <p:spPr>
          <a:xfrm>
            <a:off x="1524000" y="2585030"/>
            <a:ext cx="1220076" cy="2585323"/>
          </a:xfrm>
          <a:prstGeom prst="rect">
            <a:avLst/>
          </a:prstGeom>
          <a:noFill/>
        </p:spPr>
        <p:txBody>
          <a:bodyPr wrap="square">
            <a:spAutoFit/>
          </a:bodyPr>
          <a:lstStyle/>
          <a:p>
            <a:pPr>
              <a:defRPr/>
            </a:pPr>
            <a:r>
              <a:rPr lang="en-US" b="1" dirty="0" smtClean="0"/>
              <a:t>RANK</a:t>
            </a:r>
          </a:p>
          <a:p>
            <a:pPr>
              <a:defRPr/>
            </a:pPr>
            <a:endParaRPr lang="en-US" b="1" dirty="0"/>
          </a:p>
          <a:p>
            <a:pPr>
              <a:defRPr/>
            </a:pPr>
            <a:r>
              <a:rPr lang="en-US" b="1" dirty="0" smtClean="0"/>
              <a:t>1</a:t>
            </a:r>
          </a:p>
          <a:p>
            <a:pPr>
              <a:defRPr/>
            </a:pPr>
            <a:r>
              <a:rPr lang="en-US" b="1" dirty="0" smtClean="0"/>
              <a:t>2</a:t>
            </a:r>
          </a:p>
          <a:p>
            <a:pPr>
              <a:defRPr/>
            </a:pPr>
            <a:r>
              <a:rPr lang="en-US" b="1" dirty="0" smtClean="0"/>
              <a:t>3</a:t>
            </a:r>
          </a:p>
          <a:p>
            <a:pPr>
              <a:defRPr/>
            </a:pPr>
            <a:r>
              <a:rPr lang="en-US" b="1" dirty="0" smtClean="0"/>
              <a:t>4</a:t>
            </a:r>
          </a:p>
          <a:p>
            <a:pPr>
              <a:defRPr/>
            </a:pPr>
            <a:r>
              <a:rPr lang="en-US" b="1" dirty="0" smtClean="0"/>
              <a:t>5</a:t>
            </a:r>
          </a:p>
          <a:p>
            <a:pPr>
              <a:defRPr/>
            </a:pPr>
            <a:endParaRPr lang="en-US" b="1" dirty="0" smtClean="0"/>
          </a:p>
          <a:p>
            <a:pPr>
              <a:defRPr/>
            </a:pPr>
            <a:endParaRPr lang="en-US" b="1"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3"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2050" name="Picture 2" descr="https://thumbor.forbes.com/thumbor/960x0/smart/https%3A%2F%2Fspecials-images.forbesimg.com%2Fimageserve%2F477000903%2F960x0.jpg%3Ffit%3Dsca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9953" y="762000"/>
            <a:ext cx="3201751" cy="238158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google headquart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9953" y="3143587"/>
            <a:ext cx="6042228" cy="313524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RE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1704" y="762000"/>
            <a:ext cx="2819400" cy="2383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061138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3"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25603" name="Picture 2" descr="https://www.thedollarbusiness.com/wp-content/uploads/2016/01/shutterstock_188628659_650-outsourc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295400"/>
            <a:ext cx="730567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3"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2" name="Picture 2" descr="Image result for u.s. outsourc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533400"/>
            <a:ext cx="6943725" cy="56795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3"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4108" name="Picture 12" descr="Image result for Coca Cola headquarters, Uxbrid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95400"/>
            <a:ext cx="8577461" cy="47053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Image result for Coca Cola moves headquarters, Uxbrid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4614133"/>
            <a:ext cx="3381375" cy="1151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352840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3"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7170" name="Picture 2" descr="https://itep.org/wp-content/themes/itep/img/logo-itep-1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5077" y="2209800"/>
            <a:ext cx="7033846"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415830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3"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5122" name="Picture 2" descr="Image result for Gavin Ekins, Tax Found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90600"/>
            <a:ext cx="7696200" cy="5133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775697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3"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 name="TextBox 1"/>
          <p:cNvSpPr txBox="1"/>
          <p:nvPr/>
        </p:nvSpPr>
        <p:spPr>
          <a:xfrm>
            <a:off x="3324225" y="990600"/>
            <a:ext cx="5334000" cy="5262979"/>
          </a:xfrm>
          <a:prstGeom prst="rect">
            <a:avLst/>
          </a:prstGeom>
          <a:noFill/>
        </p:spPr>
        <p:txBody>
          <a:bodyPr wrap="square" rtlCol="0">
            <a:spAutoFit/>
          </a:bodyPr>
          <a:lstStyle/>
          <a:p>
            <a:r>
              <a:rPr lang="en-US" sz="2800" b="1" dirty="0" smtClean="0"/>
              <a:t>“A company could decide to avoid paying taxes on its above normal, ‘super’ foreign profits if it were instead to invest in a new foreign plant or other tangible asset, which would result in greater tangible depreciable assets. This would provide a bigger base of assets against which profits would be taxed, possibly making the tax hit smaller.”</a:t>
            </a:r>
            <a:endParaRPr lang="en-US" sz="2800" b="1" dirty="0"/>
          </a:p>
        </p:txBody>
      </p:sp>
      <p:pic>
        <p:nvPicPr>
          <p:cNvPr id="6146" name="Picture 2" descr="Patti Domm is CNBC executive news editor, responsible for news coverage of the markets and economy. Prior to joining CNBC in 1999 as senior news editor, Domm was the equities editor for the Americas at Reuters. She was also Wall Street editor at Reuters, reporting on mergers, acquisitions and the Street. She also edited three CNBC books on personal investing. Domm serves on the board of the Financial Womens Association of New Yo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197625"/>
            <a:ext cx="2286000" cy="22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439490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economic tren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14" y="7257"/>
            <a:ext cx="9112986" cy="6705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38200" y="990600"/>
            <a:ext cx="8117543" cy="769441"/>
          </a:xfrm>
          <a:prstGeom prst="rect">
            <a:avLst/>
          </a:prstGeom>
          <a:noFill/>
        </p:spPr>
        <p:txBody>
          <a:bodyPr wrap="none" rtlCol="0">
            <a:spAutoFit/>
          </a:bodyPr>
          <a:lstStyle/>
          <a:p>
            <a:r>
              <a:rPr lang="en-US" sz="4400" b="1" dirty="0" smtClean="0"/>
              <a:t>What Do We Make In America?</a:t>
            </a:r>
            <a:endParaRPr lang="en-US" sz="4400" b="1"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3"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2969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676400"/>
            <a:ext cx="5905500"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3"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3379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371600"/>
            <a:ext cx="7089775"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3"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8194" name="Picture 2" descr="Image result for Americans working for foreign-owned business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524000"/>
            <a:ext cx="7010398" cy="3505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AutoShape 3"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3993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838" y="533400"/>
            <a:ext cx="8950325"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685800"/>
            <a:ext cx="3222625" cy="261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AutoShape 3"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4198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2500" y="1009650"/>
            <a:ext cx="7239000"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AutoShape 3"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10242" name="Picture 2" descr="Image result for chinese investments in u.s. commercial proper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914400"/>
            <a:ext cx="7917425" cy="5369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2665287"/>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AutoShape 3"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9218" name="Picture 2" descr="Image result for florida property marke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838200"/>
            <a:ext cx="7086600" cy="53149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3"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11268" name="Picture 4" descr="Image result for real estate closing stat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1" y="1066800"/>
            <a:ext cx="7315198" cy="4876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AutoShape 3"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48133"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115605"/>
            <a:ext cx="3318256" cy="3316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4023" y="839718"/>
            <a:ext cx="3770188" cy="2264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0" name="Picture 2" descr="Image result for 2018 workforce trend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78227" y="839718"/>
            <a:ext cx="4014625" cy="225901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74023" y="3104356"/>
            <a:ext cx="4431377" cy="3327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economic tren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14" y="7257"/>
            <a:ext cx="9112986" cy="67056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1"/>
          <p:cNvSpPr txBox="1">
            <a:spLocks noChangeArrowheads="1"/>
          </p:cNvSpPr>
          <p:nvPr/>
        </p:nvSpPr>
        <p:spPr bwMode="auto">
          <a:xfrm>
            <a:off x="1676400" y="838200"/>
            <a:ext cx="549381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7200" b="1" dirty="0">
                <a:latin typeface="Rockwell" pitchFamily="18" charset="0"/>
              </a:rPr>
              <a:t>End of Part 2</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3"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717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338" y="26988"/>
            <a:ext cx="3167062" cy="204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38100"/>
            <a:ext cx="3008313" cy="200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07113" y="38100"/>
            <a:ext cx="3009900"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3338" y="2038350"/>
            <a:ext cx="4924425" cy="300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411663" y="2049463"/>
            <a:ext cx="4724400" cy="299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3338" y="5041900"/>
            <a:ext cx="2857500"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446338" y="5014913"/>
            <a:ext cx="2409825"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8"/>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535488" y="5041900"/>
            <a:ext cx="2738437"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Picture 9"/>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702425" y="5014913"/>
            <a:ext cx="2428875" cy="183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3"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1026" name="Picture 2" descr="http://assets.pewresearch.org/wp-content/uploads/sites/12/2017/07/24112214/FT_17.07.18_manufacturing_declin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447800"/>
            <a:ext cx="7743109" cy="4343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3"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11267" name="Picture 2" descr="http://ei.marketwatch.com/Multimedia/2016/03/25/Photos/MG/MW-EI736_gross__20160325123438_MG.jpg?uuid=7766853e-f2a7-11e5-8930-0015c588dfa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143000"/>
            <a:ext cx="6862763"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3"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1331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685800"/>
            <a:ext cx="4044950" cy="538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3"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5363" name="TextBox 1"/>
          <p:cNvSpPr txBox="1">
            <a:spLocks noChangeArrowheads="1"/>
          </p:cNvSpPr>
          <p:nvPr/>
        </p:nvSpPr>
        <p:spPr bwMode="auto">
          <a:xfrm>
            <a:off x="547688" y="1905000"/>
            <a:ext cx="54102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latin typeface="Rockwell" pitchFamily="18" charset="0"/>
              </a:rPr>
              <a:t>“Eighty percent of lost jobs were not replaced by workers in China, but by machines and automation. That is the first problem if you slap on tariffs. What you discover is that American companies are likely to replace the more expensive workers with machines.”</a:t>
            </a:r>
          </a:p>
        </p:txBody>
      </p:sp>
      <p:pic>
        <p:nvPicPr>
          <p:cNvPr id="1536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13475" y="1608138"/>
            <a:ext cx="25209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3"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2054" name="Picture 6"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990600"/>
            <a:ext cx="7685547"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812041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3"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 name="TextBox 1"/>
          <p:cNvSpPr txBox="1"/>
          <p:nvPr/>
        </p:nvSpPr>
        <p:spPr>
          <a:xfrm>
            <a:off x="3000375" y="914400"/>
            <a:ext cx="5638800" cy="5262979"/>
          </a:xfrm>
          <a:prstGeom prst="rect">
            <a:avLst/>
          </a:prstGeom>
          <a:noFill/>
        </p:spPr>
        <p:txBody>
          <a:bodyPr wrap="square" rtlCol="0">
            <a:spAutoFit/>
          </a:bodyPr>
          <a:lstStyle/>
          <a:p>
            <a:r>
              <a:rPr lang="en-US" sz="2400" b="1" dirty="0" smtClean="0"/>
              <a:t>“Tariffs will not be high enough to create new manufacturing jobs because the cost of production in countries like Malaysia and South Korea will remain significantly lower than in the United States. Also, American factories would probably be highly automated and require far fewer workers. Meanwhile, the higher tariffs – and thus higher prices – for solar cells and panels will reduce demand from residential customers, businesses and utilities. …The Solar Energy Industries Association estimates that the tariffs could cost that industry 23,000 jobs.”</a:t>
            </a:r>
            <a:endParaRPr lang="en-US" sz="2400" b="1" dirty="0"/>
          </a:p>
        </p:txBody>
      </p:sp>
      <p:pic>
        <p:nvPicPr>
          <p:cNvPr id="3074"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438400"/>
            <a:ext cx="2120798" cy="1408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1678987"/>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6394</TotalTime>
  <Words>2089</Words>
  <Application>Microsoft Office PowerPoint</Application>
  <PresentationFormat>On-screen Show (4:3)</PresentationFormat>
  <Paragraphs>96</Paragraphs>
  <Slides>29</Slides>
  <Notes>28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Rockwell</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 Dodson</dc:creator>
  <cp:lastModifiedBy>Owner</cp:lastModifiedBy>
  <cp:revision>248</cp:revision>
  <dcterms:created xsi:type="dcterms:W3CDTF">2010-08-28T01:18:10Z</dcterms:created>
  <dcterms:modified xsi:type="dcterms:W3CDTF">2018-05-29T01:43:47Z</dcterms:modified>
</cp:coreProperties>
</file>