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657" r:id="rId2"/>
    <p:sldId id="658" r:id="rId3"/>
    <p:sldId id="696" r:id="rId4"/>
    <p:sldId id="697" r:id="rId5"/>
    <p:sldId id="651" r:id="rId6"/>
    <p:sldId id="652" r:id="rId7"/>
    <p:sldId id="653" r:id="rId8"/>
    <p:sldId id="678" r:id="rId9"/>
    <p:sldId id="688" r:id="rId10"/>
    <p:sldId id="698" r:id="rId11"/>
    <p:sldId id="668" r:id="rId12"/>
    <p:sldId id="705" r:id="rId13"/>
    <p:sldId id="669" r:id="rId14"/>
    <p:sldId id="706" r:id="rId15"/>
    <p:sldId id="670" r:id="rId16"/>
    <p:sldId id="707" r:id="rId17"/>
    <p:sldId id="690" r:id="rId18"/>
    <p:sldId id="691" r:id="rId19"/>
    <p:sldId id="685" r:id="rId20"/>
    <p:sldId id="680" r:id="rId21"/>
    <p:sldId id="699" r:id="rId22"/>
    <p:sldId id="700" r:id="rId23"/>
    <p:sldId id="693" r:id="rId24"/>
    <p:sldId id="702" r:id="rId25"/>
    <p:sldId id="701" r:id="rId26"/>
    <p:sldId id="708" r:id="rId27"/>
    <p:sldId id="709" r:id="rId28"/>
    <p:sldId id="710" r:id="rId29"/>
    <p:sldId id="711" r:id="rId30"/>
    <p:sldId id="692" r:id="rId31"/>
    <p:sldId id="713" r:id="rId32"/>
    <p:sldId id="714" r:id="rId33"/>
    <p:sldId id="703" r:id="rId34"/>
    <p:sldId id="715" r:id="rId35"/>
    <p:sldId id="683" r:id="rId36"/>
    <p:sldId id="712" r:id="rId37"/>
    <p:sldId id="716" r:id="rId38"/>
    <p:sldId id="659" r:id="rId3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Rockwell" pitchFamily="18" charset="0"/>
        <a:ea typeface="+mn-ea"/>
        <a:cs typeface="+mn-cs"/>
      </a:defRPr>
    </a:lvl1pPr>
    <a:lvl2pPr marL="457200" algn="l" rtl="0" eaLnBrk="0" fontAlgn="base" hangingPunct="0">
      <a:spcBef>
        <a:spcPct val="0"/>
      </a:spcBef>
      <a:spcAft>
        <a:spcPct val="0"/>
      </a:spcAft>
      <a:defRPr kern="1200">
        <a:solidFill>
          <a:schemeClr val="tx1"/>
        </a:solidFill>
        <a:latin typeface="Rockwell" pitchFamily="18" charset="0"/>
        <a:ea typeface="+mn-ea"/>
        <a:cs typeface="+mn-cs"/>
      </a:defRPr>
    </a:lvl2pPr>
    <a:lvl3pPr marL="914400" algn="l" rtl="0" eaLnBrk="0" fontAlgn="base" hangingPunct="0">
      <a:spcBef>
        <a:spcPct val="0"/>
      </a:spcBef>
      <a:spcAft>
        <a:spcPct val="0"/>
      </a:spcAft>
      <a:defRPr kern="1200">
        <a:solidFill>
          <a:schemeClr val="tx1"/>
        </a:solidFill>
        <a:latin typeface="Rockwell" pitchFamily="18" charset="0"/>
        <a:ea typeface="+mn-ea"/>
        <a:cs typeface="+mn-cs"/>
      </a:defRPr>
    </a:lvl3pPr>
    <a:lvl4pPr marL="1371600" algn="l" rtl="0" eaLnBrk="0" fontAlgn="base" hangingPunct="0">
      <a:spcBef>
        <a:spcPct val="0"/>
      </a:spcBef>
      <a:spcAft>
        <a:spcPct val="0"/>
      </a:spcAft>
      <a:defRPr kern="1200">
        <a:solidFill>
          <a:schemeClr val="tx1"/>
        </a:solidFill>
        <a:latin typeface="Rockwell" pitchFamily="18" charset="0"/>
        <a:ea typeface="+mn-ea"/>
        <a:cs typeface="+mn-cs"/>
      </a:defRPr>
    </a:lvl4pPr>
    <a:lvl5pPr marL="1828800" algn="l" rtl="0" eaLnBrk="0" fontAlgn="base" hangingPunct="0">
      <a:spcBef>
        <a:spcPct val="0"/>
      </a:spcBef>
      <a:spcAft>
        <a:spcPct val="0"/>
      </a:spcAft>
      <a:defRPr kern="1200">
        <a:solidFill>
          <a:schemeClr val="tx1"/>
        </a:solidFill>
        <a:latin typeface="Rockwell" pitchFamily="18" charset="0"/>
        <a:ea typeface="+mn-ea"/>
        <a:cs typeface="+mn-cs"/>
      </a:defRPr>
    </a:lvl5pPr>
    <a:lvl6pPr marL="2286000" algn="l" defTabSz="914400" rtl="0" eaLnBrk="1" latinLnBrk="0" hangingPunct="1">
      <a:defRPr kern="1200">
        <a:solidFill>
          <a:schemeClr val="tx1"/>
        </a:solidFill>
        <a:latin typeface="Rockwell" pitchFamily="18" charset="0"/>
        <a:ea typeface="+mn-ea"/>
        <a:cs typeface="+mn-cs"/>
      </a:defRPr>
    </a:lvl6pPr>
    <a:lvl7pPr marL="2743200" algn="l" defTabSz="914400" rtl="0" eaLnBrk="1" latinLnBrk="0" hangingPunct="1">
      <a:defRPr kern="1200">
        <a:solidFill>
          <a:schemeClr val="tx1"/>
        </a:solidFill>
        <a:latin typeface="Rockwell" pitchFamily="18" charset="0"/>
        <a:ea typeface="+mn-ea"/>
        <a:cs typeface="+mn-cs"/>
      </a:defRPr>
    </a:lvl7pPr>
    <a:lvl8pPr marL="3200400" algn="l" defTabSz="914400" rtl="0" eaLnBrk="1" latinLnBrk="0" hangingPunct="1">
      <a:defRPr kern="1200">
        <a:solidFill>
          <a:schemeClr val="tx1"/>
        </a:solidFill>
        <a:latin typeface="Rockwell" pitchFamily="18" charset="0"/>
        <a:ea typeface="+mn-ea"/>
        <a:cs typeface="+mn-cs"/>
      </a:defRPr>
    </a:lvl8pPr>
    <a:lvl9pPr marL="3657600" algn="l" defTabSz="914400" rtl="0" eaLnBrk="1" latinLnBrk="0" hangingPunct="1">
      <a:defRPr kern="1200">
        <a:solidFill>
          <a:schemeClr val="tx1"/>
        </a:solidFill>
        <a:latin typeface="Rockwell"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66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460" autoAdjust="0"/>
    <p:restoredTop sz="74026" autoAdjust="0"/>
  </p:normalViewPr>
  <p:slideViewPr>
    <p:cSldViewPr>
      <p:cViewPr varScale="1">
        <p:scale>
          <a:sx n="89" d="100"/>
          <a:sy n="89" d="100"/>
        </p:scale>
        <p:origin x="65" y="1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48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pPr>
              <a:defRPr/>
            </a:pPr>
            <a:endParaRPr lang="en-US" altLang="en-US"/>
          </a:p>
        </p:txBody>
      </p:sp>
      <p:sp>
        <p:nvSpPr>
          <p:cNvPr id="614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en-US" alt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en-US" alt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05828D7A-6D94-409E-826B-D1792FAE9535}" type="slidenum">
              <a:rPr lang="en-US" altLang="en-US"/>
              <a:pPr>
                <a:defRPr/>
              </a:pPr>
              <a:t>‹#›</a:t>
            </a:fld>
            <a:endParaRPr lang="en-US" altLang="en-US"/>
          </a:p>
        </p:txBody>
      </p:sp>
    </p:spTree>
    <p:extLst>
      <p:ext uri="{BB962C8B-B14F-4D97-AF65-F5344CB8AC3E}">
        <p14:creationId xmlns:p14="http://schemas.microsoft.com/office/powerpoint/2010/main" val="13545322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E4CF35C5-D73C-4A5B-B1B8-E6DE5C3FFEF0}" type="slidenum">
              <a:rPr lang="en-US" altLang="en-US" smtClean="0">
                <a:latin typeface="Arial" panose="020B0604020202020204" pitchFamily="34" charset="0"/>
              </a:rPr>
              <a:pPr/>
              <a:t>1</a:t>
            </a:fld>
            <a:endParaRPr lang="en-US" altLang="en-US" smtClean="0">
              <a:latin typeface="Arial" panose="020B0604020202020204" pitchFamily="34" charset="0"/>
            </a:endParaRP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en-US" altLang="en-US" b="1" smtClean="0"/>
          </a:p>
        </p:txBody>
      </p:sp>
    </p:spTree>
    <p:extLst>
      <p:ext uri="{BB962C8B-B14F-4D97-AF65-F5344CB8AC3E}">
        <p14:creationId xmlns:p14="http://schemas.microsoft.com/office/powerpoint/2010/main" val="32269219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9B393A13-E2B3-49BF-BCFE-C443648D8598}" type="slidenum">
              <a:rPr lang="en-US" altLang="en-US" sz="1200">
                <a:latin typeface="Arial" panose="020B0604020202020204" pitchFamily="34" charset="0"/>
              </a:rPr>
              <a:pPr algn="r" eaLnBrk="1" hangingPunct="1"/>
              <a:t>10</a:t>
            </a:fld>
            <a:endParaRPr lang="en-US" altLang="en-US" sz="1200">
              <a:latin typeface="Arial" panose="020B0604020202020204" pitchFamily="34"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r>
              <a:rPr lang="en-US" altLang="en-US" b="1" baseline="0" dirty="0" smtClean="0"/>
              <a:t>As previously discussed, equity </a:t>
            </a:r>
            <a:r>
              <a:rPr lang="en-US" altLang="en-US" b="1" baseline="0" dirty="0" smtClean="0"/>
              <a:t>in the value of the land beneath one’s residential property comprises a major portion of household net worth. Out of the 120 million U.S. households, </a:t>
            </a:r>
            <a:r>
              <a:rPr lang="en-US" altLang="en-US" b="1" baseline="0" dirty="0" smtClean="0"/>
              <a:t>76.8 </a:t>
            </a:r>
            <a:r>
              <a:rPr lang="en-US" altLang="en-US" b="1" baseline="0" dirty="0" smtClean="0"/>
              <a:t>million own the homes in which they live. Some 9.2 million also own a second home (down from 12.6 million in 2008). </a:t>
            </a:r>
            <a:r>
              <a:rPr lang="en-US" altLang="en-US" b="0" baseline="0" dirty="0" smtClean="0"/>
              <a:t>[Source: “People living in households that own a second home in the U.S. 2017,” Statista.com] </a:t>
            </a:r>
            <a:r>
              <a:rPr lang="en-US" altLang="en-US" b="1" baseline="0" dirty="0" smtClean="0"/>
              <a:t>Thus, a rough estimate of the value of residential land owned by these households (which does not include investor-owned property or vacant residential lots) is shown in this </a:t>
            </a:r>
            <a:r>
              <a:rPr lang="en-US" altLang="en-US" b="1" baseline="0" dirty="0" smtClean="0"/>
              <a:t>slide.</a:t>
            </a:r>
            <a:endParaRPr lang="en-US" altLang="en-US" b="1" dirty="0" smtClean="0"/>
          </a:p>
        </p:txBody>
      </p:sp>
    </p:spTree>
    <p:extLst>
      <p:ext uri="{BB962C8B-B14F-4D97-AF65-F5344CB8AC3E}">
        <p14:creationId xmlns:p14="http://schemas.microsoft.com/office/powerpoint/2010/main" val="1100749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C4370FD6-62CA-41D0-B449-4D57918D4C54}" type="slidenum">
              <a:rPr lang="en-US" altLang="en-US" smtClean="0">
                <a:latin typeface="Arial" panose="020B0604020202020204" pitchFamily="34" charset="0"/>
              </a:rPr>
              <a:pPr/>
              <a:t>11</a:t>
            </a:fld>
            <a:endParaRPr lang="en-US" altLang="en-US" smtClean="0">
              <a:latin typeface="Arial" panose="020B0604020202020204" pitchFamily="34"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spcBef>
                <a:spcPct val="0"/>
              </a:spcBef>
            </a:pPr>
            <a:r>
              <a:rPr lang="en-US" altLang="en-US" b="1" smtClean="0"/>
              <a:t>There are many households that choose to live in a rented apartment or house. Their reasons are varied, but the chief reasons are job mobility, the lack of savings to make a down payment on a property, or insufficient household income. Few renters have the financial net worth close to the median for those who own a residential property.</a:t>
            </a:r>
          </a:p>
        </p:txBody>
      </p:sp>
    </p:spTree>
    <p:extLst>
      <p:ext uri="{BB962C8B-B14F-4D97-AF65-F5344CB8AC3E}">
        <p14:creationId xmlns:p14="http://schemas.microsoft.com/office/powerpoint/2010/main" val="29341689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57D88FB5-4B11-42EB-80D7-443F412C4067}" type="slidenum">
              <a:rPr lang="en-US" altLang="en-US" smtClean="0">
                <a:latin typeface="Arial" panose="020B0604020202020204" pitchFamily="34" charset="0"/>
              </a:rPr>
              <a:pPr/>
              <a:t>12</a:t>
            </a:fld>
            <a:endParaRPr lang="en-US" altLang="en-US" smtClean="0">
              <a:latin typeface="Arial" panose="020B0604020202020204" pitchFamily="34"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r>
              <a:rPr lang="en-US" altLang="en-US" b="1" dirty="0" smtClean="0"/>
              <a:t>This simple graph tells a remarkable</a:t>
            </a:r>
            <a:r>
              <a:rPr lang="en-US" altLang="en-US" b="1" baseline="0" dirty="0" smtClean="0"/>
              <a:t> story about the financial benefits of becoming an owner of a residential property during one’s working years. What is categorized here as “home equity” is really two types of equity. First is the equity one has in the depreciated value of whatever housing unit is owned. Second is the equity in the almost continuously rising value of the underlying parcel of land. </a:t>
            </a:r>
            <a:endParaRPr lang="en-US" altLang="en-US" b="1" dirty="0" smtClean="0"/>
          </a:p>
        </p:txBody>
      </p:sp>
    </p:spTree>
    <p:extLst>
      <p:ext uri="{BB962C8B-B14F-4D97-AF65-F5344CB8AC3E}">
        <p14:creationId xmlns:p14="http://schemas.microsoft.com/office/powerpoint/2010/main" val="30792425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57D88FB5-4B11-42EB-80D7-443F412C4067}" type="slidenum">
              <a:rPr lang="en-US" altLang="en-US" smtClean="0">
                <a:latin typeface="Arial" panose="020B0604020202020204" pitchFamily="34" charset="0"/>
              </a:rPr>
              <a:pPr/>
              <a:t>13</a:t>
            </a:fld>
            <a:endParaRPr lang="en-US" altLang="en-US" smtClean="0">
              <a:latin typeface="Arial" panose="020B0604020202020204" pitchFamily="34"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r>
              <a:rPr lang="en-US" altLang="en-US" b="1" dirty="0" smtClean="0"/>
              <a:t>A recent study by the Joint Center for Housing Studies at Harvard University looked at</a:t>
            </a:r>
            <a:r>
              <a:rPr lang="en-US" altLang="en-US" b="1" baseline="0" dirty="0" smtClean="0"/>
              <a:t> homeowners and renters over the age of 65. For this group, the advantage of property owners was even higher, at 47.5 times greater.</a:t>
            </a:r>
            <a:endParaRPr lang="en-US" altLang="en-US" b="1" dirty="0" smtClean="0"/>
          </a:p>
        </p:txBody>
      </p:sp>
    </p:spTree>
    <p:extLst>
      <p:ext uri="{BB962C8B-B14F-4D97-AF65-F5344CB8AC3E}">
        <p14:creationId xmlns:p14="http://schemas.microsoft.com/office/powerpoint/2010/main" val="1886438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p:spPr>
        <p:txBody>
          <a:bodyPr/>
          <a:lstStyle/>
          <a:p>
            <a:pPr eaLnBrk="1" hangingPunct="1"/>
            <a:r>
              <a:rPr lang="en-US" altLang="en-US" b="1" dirty="0" smtClean="0"/>
              <a:t>As</a:t>
            </a:r>
            <a:r>
              <a:rPr lang="en-US" altLang="en-US" b="1" baseline="0" dirty="0" smtClean="0"/>
              <a:t> shown, owning a residential property eventually repays the owner for much of the cost of ownership incurred over the years of ownership and occupancy. However, property markets are susceptible to periodic downturns leaving some owners with mortgage indebtedness higher than the property could be sold for if needed. When a region experiences a loss of employment opportunities and rising unemployment, some property owners find themselves trapped: unable to find employment and unable to dispose of their property in order to relocate to where employment opportunities exist. One advantage of renting housing is the ability to relocate far more easily in time of financial need.</a:t>
            </a:r>
            <a:endParaRPr lang="en-US" altLang="en-US" b="1" dirty="0" smtClean="0"/>
          </a:p>
        </p:txBody>
      </p:sp>
      <p:sp>
        <p:nvSpPr>
          <p:cNvPr id="6148" name="Slide Number Placeholder 3"/>
          <p:cNvSpPr>
            <a:spLocks noGrp="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4725DC8C-C9CE-4B1A-B6A9-1D3D3B8FAEE8}" type="slidenum">
              <a:rPr lang="en-US" altLang="en-US" smtClean="0">
                <a:latin typeface="Arial" panose="020B0604020202020204" pitchFamily="34" charset="0"/>
              </a:rPr>
              <a:pPr/>
              <a:t>14</a:t>
            </a:fld>
            <a:endParaRPr lang="en-US" altLang="en-US" smtClean="0">
              <a:latin typeface="Arial" panose="020B0604020202020204" pitchFamily="34" charset="0"/>
            </a:endParaRPr>
          </a:p>
        </p:txBody>
      </p:sp>
    </p:spTree>
    <p:extLst>
      <p:ext uri="{BB962C8B-B14F-4D97-AF65-F5344CB8AC3E}">
        <p14:creationId xmlns:p14="http://schemas.microsoft.com/office/powerpoint/2010/main" val="4436764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67AD821C-D965-447E-8B54-5FB833ED7D2A}" type="slidenum">
              <a:rPr lang="en-US" altLang="en-US" smtClean="0">
                <a:latin typeface="Arial" panose="020B0604020202020204" pitchFamily="34" charset="0"/>
              </a:rPr>
              <a:pPr/>
              <a:t>15</a:t>
            </a:fld>
            <a:endParaRPr lang="en-US" altLang="en-US" smtClean="0">
              <a:latin typeface="Arial" panose="020B0604020202020204" pitchFamily="34"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r>
              <a:rPr lang="en-US" altLang="en-US" b="1" dirty="0" smtClean="0"/>
              <a:t>This 2015 report by NYU’s Putman Center indicated that nine of the 11 largest U.S. cities had experienced falling vacancy rates and rising rents. Low-income renters could afford no more than 11 percent of recently available units even in the most affordable cities. However, in some cities supply has increased while demand has fallen.</a:t>
            </a:r>
            <a:r>
              <a:rPr lang="en-US" altLang="en-US" dirty="0" smtClean="0"/>
              <a:t> </a:t>
            </a:r>
          </a:p>
        </p:txBody>
      </p:sp>
    </p:spTree>
    <p:extLst>
      <p:ext uri="{BB962C8B-B14F-4D97-AF65-F5344CB8AC3E}">
        <p14:creationId xmlns:p14="http://schemas.microsoft.com/office/powerpoint/2010/main" val="35759670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67AD821C-D965-447E-8B54-5FB833ED7D2A}" type="slidenum">
              <a:rPr lang="en-US" altLang="en-US" smtClean="0">
                <a:latin typeface="Arial" panose="020B0604020202020204" pitchFamily="34" charset="0"/>
              </a:rPr>
              <a:pPr/>
              <a:t>16</a:t>
            </a:fld>
            <a:endParaRPr lang="en-US" altLang="en-US" smtClean="0">
              <a:latin typeface="Arial" panose="020B0604020202020204" pitchFamily="34"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r>
              <a:rPr lang="en-US" sz="1200" b="1" i="0" kern="1200" dirty="0" smtClean="0">
                <a:solidFill>
                  <a:schemeClr val="tx1"/>
                </a:solidFill>
                <a:effectLst/>
                <a:latin typeface="Arial" panose="020B0604020202020204" pitchFamily="34" charset="0"/>
                <a:ea typeface="+mn-ea"/>
                <a:cs typeface="+mn-cs"/>
              </a:rPr>
              <a:t>Overall, 37% of households nationwide are renters in the U.S. as of 2016 versus 33% back in 2006 and 34% in 2000. Memphis, Tenn., experienced the most pronounced growth in the share of its population that rents, with an 11 percentage-point increase. Other cities whose residents notably shifted from buying to renting include Honolulu, Las Vegas, Mesa, Ariz., and Atlanta. Meanwhile, Miami has the greatest share of renter households of any major city in the country, with nearly 70% of its households renting their homes. New York was next at 68%, followed by Boston (65%), Los Angeles (64%) and Long Beach, Calif. (62%). </a:t>
            </a:r>
            <a:endParaRPr lang="en-US" altLang="en-US" b="1" dirty="0" smtClean="0"/>
          </a:p>
        </p:txBody>
      </p:sp>
    </p:spTree>
    <p:extLst>
      <p:ext uri="{BB962C8B-B14F-4D97-AF65-F5344CB8AC3E}">
        <p14:creationId xmlns:p14="http://schemas.microsoft.com/office/powerpoint/2010/main" val="39952502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381B3082-69C0-4301-8AFF-581A214E57B8}" type="slidenum">
              <a:rPr lang="en-US" altLang="en-US" smtClean="0">
                <a:latin typeface="Arial" panose="020B0604020202020204" pitchFamily="34" charset="0"/>
              </a:rPr>
              <a:pPr/>
              <a:t>17</a:t>
            </a:fld>
            <a:endParaRPr lang="en-US" altLang="en-US" smtClean="0">
              <a:latin typeface="Arial" panose="020B0604020202020204" pitchFamily="34"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r>
              <a:rPr lang="en-US" altLang="en-US" b="1" dirty="0" smtClean="0"/>
              <a:t>The City of Chicago is one market where the demographics and economics have improved for renters. Since 2013 Chicago has lost about 22,600 people, while 26,000 multifamily rental units were completed. The result has been a decline of nearly 14 percent in asking rents for a one-bedroom apartment and nearly 16 percent for a two-bedroom unit,</a:t>
            </a:r>
            <a:r>
              <a:rPr lang="en-US" altLang="en-US" b="1" baseline="0" dirty="0" smtClean="0"/>
              <a:t> although the average 2 bedroom </a:t>
            </a:r>
            <a:r>
              <a:rPr lang="en-US" altLang="en-US" b="1" baseline="0" dirty="0" smtClean="0"/>
              <a:t>unit </a:t>
            </a:r>
            <a:r>
              <a:rPr lang="en-US" altLang="en-US" b="1" baseline="0" dirty="0" smtClean="0"/>
              <a:t>will still cost you $2,000 per month (plus utilities).</a:t>
            </a:r>
            <a:r>
              <a:rPr lang="en-US" altLang="en-US" b="1" dirty="0" smtClean="0"/>
              <a:t> </a:t>
            </a:r>
          </a:p>
        </p:txBody>
      </p:sp>
    </p:spTree>
    <p:extLst>
      <p:ext uri="{BB962C8B-B14F-4D97-AF65-F5344CB8AC3E}">
        <p14:creationId xmlns:p14="http://schemas.microsoft.com/office/powerpoint/2010/main" val="26234333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15BBACBD-20C1-4695-AF15-97D860D98441}" type="slidenum">
              <a:rPr lang="en-US" altLang="en-US" smtClean="0">
                <a:latin typeface="Arial" panose="020B0604020202020204" pitchFamily="34" charset="0"/>
              </a:rPr>
              <a:pPr/>
              <a:t>18</a:t>
            </a:fld>
            <a:endParaRPr lang="en-US" altLang="en-US" smtClean="0">
              <a:latin typeface="Arial" panose="020B0604020202020204" pitchFamily="34"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r>
              <a:rPr lang="en-US" altLang="en-US" b="1" dirty="0" smtClean="0"/>
              <a:t>San Francisco property owners are learning that potential renters cannot afford to meet the almost continuous increase in asking rents. Rents for a one-bedroom apartment have come down by 7.6 percent since 2015. </a:t>
            </a:r>
            <a:r>
              <a:rPr lang="en-US" altLang="en-US" dirty="0" smtClean="0"/>
              <a:t>[Source: Wolf Richter. “Rents are collapsing in some of America’s biggest cities,” Business Insider, 3 September, 2017] </a:t>
            </a:r>
            <a:r>
              <a:rPr lang="en-US" altLang="en-US" b="1" dirty="0" smtClean="0"/>
              <a:t>A</a:t>
            </a:r>
            <a:r>
              <a:rPr lang="en-US" altLang="en-US" b="1" baseline="0" dirty="0" smtClean="0"/>
              <a:t> studio apartment in the city costs an average of $2,500 a month</a:t>
            </a:r>
            <a:r>
              <a:rPr lang="en-US" altLang="en-US" baseline="0" dirty="0" smtClean="0"/>
              <a:t>.</a:t>
            </a:r>
            <a:endParaRPr lang="en-US" altLang="en-US" dirty="0" smtClean="0"/>
          </a:p>
        </p:txBody>
      </p:sp>
    </p:spTree>
    <p:extLst>
      <p:ext uri="{BB962C8B-B14F-4D97-AF65-F5344CB8AC3E}">
        <p14:creationId xmlns:p14="http://schemas.microsoft.com/office/powerpoint/2010/main" val="4086382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p:spPr>
        <p:txBody>
          <a:bodyPr/>
          <a:lstStyle/>
          <a:p>
            <a:pPr eaLnBrk="1" hangingPunct="1"/>
            <a:r>
              <a:rPr lang="en-US" altLang="en-US" b="1" dirty="0" smtClean="0"/>
              <a:t>As our population grows and as people continue to migrate to cities in search of employment, the value of urban land will continue to climb. Market forces result in the construction of multi-story buildings – of skyscrapers – in part to counter the higher and higher per square foot cost of land in and near central business districts. Businesses constantly face decisions about having to downsize or relocate in order to lower the cost of doing business associated with where they operate.</a:t>
            </a:r>
          </a:p>
          <a:p>
            <a:pPr eaLnBrk="1" hangingPunct="1"/>
            <a:endParaRPr lang="en-US" altLang="en-US" b="1" dirty="0" smtClean="0"/>
          </a:p>
        </p:txBody>
      </p:sp>
      <p:sp>
        <p:nvSpPr>
          <p:cNvPr id="59396" name="Slide Number Placeholder 3"/>
          <p:cNvSpPr>
            <a:spLocks noGrp="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38CA52A3-9322-4F62-AC35-A480ABAF07DC}" type="slidenum">
              <a:rPr lang="en-US" altLang="en-US" smtClean="0">
                <a:latin typeface="Arial" panose="020B0604020202020204" pitchFamily="34" charset="0"/>
              </a:rPr>
              <a:pPr/>
              <a:t>19</a:t>
            </a:fld>
            <a:endParaRPr lang="en-US" altLang="en-US" smtClean="0">
              <a:latin typeface="Arial" panose="020B0604020202020204" pitchFamily="34" charset="0"/>
            </a:endParaRPr>
          </a:p>
        </p:txBody>
      </p:sp>
    </p:spTree>
    <p:extLst>
      <p:ext uri="{BB962C8B-B14F-4D97-AF65-F5344CB8AC3E}">
        <p14:creationId xmlns:p14="http://schemas.microsoft.com/office/powerpoint/2010/main" val="138283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p:spPr>
        <p:txBody>
          <a:bodyPr/>
          <a:lstStyle/>
          <a:p>
            <a:pPr eaLnBrk="1" hangingPunct="1"/>
            <a:r>
              <a:rPr lang="en-US" altLang="en-US" b="1" dirty="0" smtClean="0"/>
              <a:t>In order to live,</a:t>
            </a:r>
            <a:r>
              <a:rPr lang="en-US" altLang="en-US" b="1" baseline="0" dirty="0" smtClean="0"/>
              <a:t> work and play, we all need access to land, </a:t>
            </a:r>
            <a:r>
              <a:rPr lang="en-US" altLang="en-US" b="1" baseline="0" dirty="0" smtClean="0"/>
              <a:t>even that form of land – or natural asset – we call water</a:t>
            </a:r>
            <a:r>
              <a:rPr lang="en-US" altLang="en-US" b="1" baseline="0" dirty="0" smtClean="0"/>
              <a:t>. We also live, work and play on and under our rivers, streams, lakes and oceans. Every location on the planet (and within the borders of the United States) has some potential annual rental value – from almost zero to around </a:t>
            </a:r>
            <a:r>
              <a:rPr lang="en-US" altLang="en-US" b="1" baseline="0" dirty="0" smtClean="0"/>
              <a:t>$530 per </a:t>
            </a:r>
            <a:r>
              <a:rPr lang="en-US" altLang="en-US" b="1" baseline="0" dirty="0" smtClean="0"/>
              <a:t>acre </a:t>
            </a:r>
            <a:r>
              <a:rPr lang="en-US" altLang="en-US" b="1" baseline="0" dirty="0" smtClean="0"/>
              <a:t>for irrigated land $</a:t>
            </a:r>
            <a:r>
              <a:rPr lang="en-US" altLang="en-US" b="1" baseline="0" dirty="0" smtClean="0"/>
              <a:t>30 per square foot per year </a:t>
            </a:r>
            <a:r>
              <a:rPr lang="en-US" altLang="en-US" b="1" baseline="0" dirty="0" smtClean="0"/>
              <a:t>in the financial </a:t>
            </a:r>
            <a:r>
              <a:rPr lang="en-US" altLang="en-US" b="1" baseline="0" dirty="0" smtClean="0"/>
              <a:t>district of a major city.</a:t>
            </a:r>
            <a:endParaRPr lang="en-US" altLang="en-US" b="1" dirty="0" smtClean="0"/>
          </a:p>
        </p:txBody>
      </p:sp>
      <p:sp>
        <p:nvSpPr>
          <p:cNvPr id="6148" name="Slide Number Placeholder 3"/>
          <p:cNvSpPr>
            <a:spLocks noGrp="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4725DC8C-C9CE-4B1A-B6A9-1D3D3B8FAEE8}" type="slidenum">
              <a:rPr lang="en-US" altLang="en-US" smtClean="0">
                <a:latin typeface="Arial" panose="020B0604020202020204" pitchFamily="34" charset="0"/>
              </a:rPr>
              <a:pPr/>
              <a:t>2</a:t>
            </a:fld>
            <a:endParaRPr lang="en-US" altLang="en-US" smtClean="0">
              <a:latin typeface="Arial" panose="020B0604020202020204" pitchFamily="34" charset="0"/>
            </a:endParaRPr>
          </a:p>
        </p:txBody>
      </p:sp>
    </p:spTree>
    <p:extLst>
      <p:ext uri="{BB962C8B-B14F-4D97-AF65-F5344CB8AC3E}">
        <p14:creationId xmlns:p14="http://schemas.microsoft.com/office/powerpoint/2010/main" val="6532190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7ED7A2B6-2D24-49F3-8765-C818F03E80F4}" type="slidenum">
              <a:rPr lang="en-US" altLang="en-US" sz="1200">
                <a:latin typeface="Arial" panose="020B0604020202020204" pitchFamily="34" charset="0"/>
              </a:rPr>
              <a:pPr algn="r" eaLnBrk="1" hangingPunct="1"/>
              <a:t>20</a:t>
            </a:fld>
            <a:endParaRPr lang="en-US" altLang="en-US" sz="1200">
              <a:latin typeface="Arial" panose="020B0604020202020204" pitchFamily="34"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r>
              <a:rPr lang="en-US" altLang="en-US" b="1" dirty="0" smtClean="0"/>
              <a:t>There is no publicly-available data on the ownership of land in the nation’s major cities and metropolitan regions. However, just </a:t>
            </a:r>
            <a:r>
              <a:rPr lang="en-US" altLang="en-US" b="1" dirty="0" smtClean="0"/>
              <a:t>fifteen </a:t>
            </a:r>
            <a:r>
              <a:rPr lang="en-US" altLang="en-US" b="1" dirty="0" smtClean="0"/>
              <a:t>real estate companies own a combined total of more than </a:t>
            </a:r>
            <a:r>
              <a:rPr lang="en-US" altLang="en-US" b="1" dirty="0" smtClean="0"/>
              <a:t>1.4 </a:t>
            </a:r>
            <a:r>
              <a:rPr lang="en-US" altLang="en-US" b="1" dirty="0" smtClean="0"/>
              <a:t>billion square feet of commercial real estate in the U.S</a:t>
            </a:r>
            <a:r>
              <a:rPr lang="en-US" altLang="en-US" b="1" dirty="0" smtClean="0"/>
              <a:t>. </a:t>
            </a:r>
            <a:r>
              <a:rPr lang="en-US" altLang="en-US" b="1" dirty="0" smtClean="0"/>
              <a:t>Their buildings occupy the nation’s most valuable parcels of land</a:t>
            </a:r>
            <a:r>
              <a:rPr lang="en-US" altLang="en-US" b="1" dirty="0" smtClean="0"/>
              <a:t>.</a:t>
            </a:r>
            <a:r>
              <a:rPr lang="en-US" altLang="en-US" b="1" baseline="0" dirty="0" smtClean="0"/>
              <a:t> The Indianapolis-based firm Simon, a publicly traded REIT is the nation’s largest owner, with 325 properties totaling 241 million square feet.</a:t>
            </a:r>
            <a:r>
              <a:rPr lang="en-US" altLang="en-US" b="1" dirty="0" smtClean="0"/>
              <a:t> </a:t>
            </a:r>
            <a:r>
              <a:rPr lang="en-US" altLang="en-US" dirty="0" smtClean="0"/>
              <a:t>[Source: </a:t>
            </a:r>
            <a:r>
              <a:rPr lang="en-US" altLang="en-US" dirty="0" smtClean="0"/>
              <a:t>“Top Retail Space Owners 2017,”</a:t>
            </a:r>
            <a:r>
              <a:rPr lang="en-US" altLang="en-US" baseline="0" dirty="0" smtClean="0"/>
              <a:t> S</a:t>
            </a:r>
            <a:r>
              <a:rPr lang="en-US" altLang="en-US" dirty="0" smtClean="0"/>
              <a:t>quareFootprint.com]</a:t>
            </a:r>
            <a:endParaRPr lang="en-US" altLang="en-US" dirty="0" smtClean="0"/>
          </a:p>
        </p:txBody>
      </p:sp>
    </p:spTree>
    <p:extLst>
      <p:ext uri="{BB962C8B-B14F-4D97-AF65-F5344CB8AC3E}">
        <p14:creationId xmlns:p14="http://schemas.microsoft.com/office/powerpoint/2010/main" val="7581748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7ED7A2B6-2D24-49F3-8765-C818F03E80F4}" type="slidenum">
              <a:rPr lang="en-US" altLang="en-US" sz="1200">
                <a:latin typeface="Arial" panose="020B0604020202020204" pitchFamily="34" charset="0"/>
              </a:rPr>
              <a:pPr algn="r" eaLnBrk="1" hangingPunct="1"/>
              <a:t>21</a:t>
            </a:fld>
            <a:endParaRPr lang="en-US" altLang="en-US" sz="1200">
              <a:latin typeface="Arial" panose="020B0604020202020204" pitchFamily="34"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r>
              <a:rPr lang="en-US" altLang="en-US" b="1" baseline="0" dirty="0" smtClean="0"/>
              <a:t>Commenting </a:t>
            </a:r>
            <a:r>
              <a:rPr lang="en-US" altLang="en-US" b="1" baseline="0" dirty="0" smtClean="0"/>
              <a:t>on the ongoing concentration of ownership in the commercial real estate sector, Jeffrey </a:t>
            </a:r>
            <a:r>
              <a:rPr lang="en-US" altLang="en-US" b="1" baseline="0" dirty="0" err="1" smtClean="0"/>
              <a:t>DeMaso</a:t>
            </a:r>
            <a:r>
              <a:rPr lang="en-US" altLang="en-US" b="1" baseline="0" dirty="0" smtClean="0"/>
              <a:t>, research director at Adviser Investments in New York warns: </a:t>
            </a:r>
            <a:endParaRPr lang="en-US" altLang="en-US" b="1" dirty="0" smtClean="0"/>
          </a:p>
        </p:txBody>
      </p:sp>
    </p:spTree>
    <p:extLst>
      <p:ext uri="{BB962C8B-B14F-4D97-AF65-F5344CB8AC3E}">
        <p14:creationId xmlns:p14="http://schemas.microsoft.com/office/powerpoint/2010/main" val="1294937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7ED7A2B6-2D24-49F3-8765-C818F03E80F4}" type="slidenum">
              <a:rPr lang="en-US" altLang="en-US" sz="1200">
                <a:latin typeface="Arial" panose="020B0604020202020204" pitchFamily="34" charset="0"/>
              </a:rPr>
              <a:pPr algn="r" eaLnBrk="1" hangingPunct="1"/>
              <a:t>22</a:t>
            </a:fld>
            <a:endParaRPr lang="en-US" altLang="en-US" sz="1200">
              <a:latin typeface="Arial" panose="020B0604020202020204" pitchFamily="34"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r>
              <a:rPr lang="en-US" altLang="en-US" b="1" baseline="0" dirty="0" smtClean="0"/>
              <a:t>“When you own all the landlords, competition among them – in which REITs might improve properties and cut rents to attract the best tenants – starts to look not like a natural part of the free-market system favoring the best property managers, but like a nuisance that easts into owners’ total profits.” </a:t>
            </a:r>
            <a:r>
              <a:rPr lang="en-US" altLang="en-US" b="0" baseline="0" dirty="0" smtClean="0"/>
              <a:t>[Quoted in: Joseph N. DiStefano. “Vanguard Group is America’s new landlord,” The Inquirer/Daily News, 2 June, 2018]</a:t>
            </a:r>
            <a:endParaRPr lang="en-US" altLang="en-US" b="0" dirty="0" smtClean="0"/>
          </a:p>
        </p:txBody>
      </p:sp>
    </p:spTree>
    <p:extLst>
      <p:ext uri="{BB962C8B-B14F-4D97-AF65-F5344CB8AC3E}">
        <p14:creationId xmlns:p14="http://schemas.microsoft.com/office/powerpoint/2010/main" val="12722193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E714B210-7613-46AA-A3CA-12C86DE35CD2}" type="slidenum">
              <a:rPr lang="en-US" altLang="en-US" sz="1200">
                <a:latin typeface="Arial" panose="020B0604020202020204" pitchFamily="34" charset="0"/>
              </a:rPr>
              <a:pPr algn="r" eaLnBrk="1" hangingPunct="1"/>
              <a:t>23</a:t>
            </a:fld>
            <a:endParaRPr lang="en-US" altLang="en-US" sz="1200">
              <a:latin typeface="Arial" panose="020B0604020202020204" pitchFamily="34"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r>
              <a:rPr lang="en-US" altLang="en-US" b="1" dirty="0" smtClean="0"/>
              <a:t>Green</a:t>
            </a:r>
            <a:r>
              <a:rPr lang="en-US" altLang="en-US" b="1" baseline="0" dirty="0" smtClean="0"/>
              <a:t> Street Advisors tracks commercial property prices across the United </a:t>
            </a:r>
            <a:r>
              <a:rPr lang="en-US" altLang="en-US" b="1" baseline="0" dirty="0" smtClean="0"/>
              <a:t>States. The company reported in September of 2018 that commercial property prices should be stable for the next six to twelve months. Investors express concern that further increases in interest rates by the Federal Reserve could trigger a recession, although credit for property acquisitions is still widely available.</a:t>
            </a:r>
            <a:endParaRPr lang="en-US" altLang="en-US" b="1" dirty="0" smtClean="0"/>
          </a:p>
        </p:txBody>
      </p:sp>
    </p:spTree>
    <p:extLst>
      <p:ext uri="{BB962C8B-B14F-4D97-AF65-F5344CB8AC3E}">
        <p14:creationId xmlns:p14="http://schemas.microsoft.com/office/powerpoint/2010/main" val="18772556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E714B210-7613-46AA-A3CA-12C86DE35CD2}" type="slidenum">
              <a:rPr lang="en-US" altLang="en-US" sz="1200">
                <a:latin typeface="Arial" panose="020B0604020202020204" pitchFamily="34" charset="0"/>
              </a:rPr>
              <a:pPr algn="r" eaLnBrk="1" hangingPunct="1"/>
              <a:t>24</a:t>
            </a:fld>
            <a:endParaRPr lang="en-US" altLang="en-US" sz="1200">
              <a:latin typeface="Arial" panose="020B0604020202020204" pitchFamily="34"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r>
              <a:rPr lang="en-US" altLang="en-US" b="1" baseline="0" dirty="0" smtClean="0"/>
              <a:t>The sector with the greatest declines in value was retail because of the growing strength of e-commerce</a:t>
            </a:r>
            <a:r>
              <a:rPr lang="en-US" altLang="en-US" b="1" baseline="0" dirty="0" smtClean="0"/>
              <a:t>. A report issued in November of 2018 by the National Association of Realtors  concluded that retail property is under stress, with empty stores, little growth and customers who prefer to shop online.</a:t>
            </a:r>
            <a:endParaRPr lang="en-US" altLang="en-US" b="1" dirty="0" smtClean="0"/>
          </a:p>
          <a:p>
            <a:pPr eaLnBrk="1" hangingPunct="1"/>
            <a:endParaRPr lang="en-US" altLang="en-US" b="1" dirty="0" smtClean="0"/>
          </a:p>
        </p:txBody>
      </p:sp>
    </p:spTree>
    <p:extLst>
      <p:ext uri="{BB962C8B-B14F-4D97-AF65-F5344CB8AC3E}">
        <p14:creationId xmlns:p14="http://schemas.microsoft.com/office/powerpoint/2010/main" val="39122929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E714B210-7613-46AA-A3CA-12C86DE35CD2}" type="slidenum">
              <a:rPr lang="en-US" altLang="en-US" sz="1200">
                <a:latin typeface="Arial" panose="020B0604020202020204" pitchFamily="34" charset="0"/>
              </a:rPr>
              <a:pPr algn="r" eaLnBrk="1" hangingPunct="1"/>
              <a:t>25</a:t>
            </a:fld>
            <a:endParaRPr lang="en-US" altLang="en-US" sz="1200">
              <a:latin typeface="Arial" panose="020B0604020202020204" pitchFamily="34"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r>
              <a:rPr lang="en-US" altLang="en-US" b="1" dirty="0" smtClean="0"/>
              <a:t>Following the 2008 crash in property prices, foreign and U.S. corporations began buying urban land and buildings, particularly from owners highly leveraged with mortgage debt. In just one twelve-month period – from mid-2014 to mid-2015 over $1 trillion in property changed hands in the top 100 cities. </a:t>
            </a:r>
            <a:r>
              <a:rPr lang="en-US" altLang="en-US" dirty="0" smtClean="0"/>
              <a:t>[Source: Saskia </a:t>
            </a:r>
            <a:r>
              <a:rPr lang="en-US" altLang="en-US" dirty="0" err="1" smtClean="0"/>
              <a:t>Sassen</a:t>
            </a:r>
            <a:r>
              <a:rPr lang="en-US" altLang="en-US" dirty="0" smtClean="0"/>
              <a:t>. “Who owns our cites – and why this urban takeover should concern us all.” The Guardian, 24 November 2015]</a:t>
            </a:r>
          </a:p>
        </p:txBody>
      </p:sp>
    </p:spTree>
    <p:extLst>
      <p:ext uri="{BB962C8B-B14F-4D97-AF65-F5344CB8AC3E}">
        <p14:creationId xmlns:p14="http://schemas.microsoft.com/office/powerpoint/2010/main" val="17306693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E714B210-7613-46AA-A3CA-12C86DE35CD2}" type="slidenum">
              <a:rPr lang="en-US" altLang="en-US" sz="1200">
                <a:latin typeface="Arial" panose="020B0604020202020204" pitchFamily="34" charset="0"/>
              </a:rPr>
              <a:pPr algn="r" eaLnBrk="1" hangingPunct="1"/>
              <a:t>26</a:t>
            </a:fld>
            <a:endParaRPr lang="en-US" altLang="en-US" sz="1200">
              <a:latin typeface="Arial" panose="020B0604020202020204" pitchFamily="34"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r>
              <a:rPr lang="en-US" altLang="en-US" b="1" dirty="0" smtClean="0"/>
              <a:t>Economists</a:t>
            </a:r>
            <a:r>
              <a:rPr lang="en-US" altLang="en-US" b="1" baseline="0" dirty="0" smtClean="0"/>
              <a:t> at the Federal Reserve Bank of Philadelphia released a paper in the third quarter of 2018 titled, “Investing in Elm Street; What Happens When Firms Buy Up Houses?” Among their key findings:</a:t>
            </a:r>
            <a:endParaRPr lang="en-US" altLang="en-US" b="1" dirty="0" smtClean="0"/>
          </a:p>
        </p:txBody>
      </p:sp>
    </p:spTree>
    <p:extLst>
      <p:ext uri="{BB962C8B-B14F-4D97-AF65-F5344CB8AC3E}">
        <p14:creationId xmlns:p14="http://schemas.microsoft.com/office/powerpoint/2010/main" val="23967930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E714B210-7613-46AA-A3CA-12C86DE35CD2}" type="slidenum">
              <a:rPr lang="en-US" altLang="en-US" sz="1200">
                <a:latin typeface="Arial" panose="020B0604020202020204" pitchFamily="34" charset="0"/>
              </a:rPr>
              <a:pPr algn="r" eaLnBrk="1" hangingPunct="1"/>
              <a:t>27</a:t>
            </a:fld>
            <a:endParaRPr lang="en-US" altLang="en-US" sz="1200">
              <a:latin typeface="Arial" panose="020B0604020202020204" pitchFamily="34"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r>
              <a:rPr lang="en-US" altLang="en-US" b="1" dirty="0" smtClean="0"/>
              <a:t>“In some cities, investors have bought more than a quarter of the houses sold since the early 2000s, far more than the less than 5 percent</a:t>
            </a:r>
            <a:r>
              <a:rPr lang="en-US" altLang="en-US" b="1" baseline="0" dirty="0" smtClean="0"/>
              <a:t> purchased by investors prior to the crisis. Meanwhile, the growing proportion of single-family houses being turned into rentals comes amid a steady decline in the nation’s homeownership rate since the mortgage crisis. …”</a:t>
            </a:r>
            <a:endParaRPr lang="en-US" altLang="en-US" b="1" dirty="0" smtClean="0"/>
          </a:p>
        </p:txBody>
      </p:sp>
    </p:spTree>
    <p:extLst>
      <p:ext uri="{BB962C8B-B14F-4D97-AF65-F5344CB8AC3E}">
        <p14:creationId xmlns:p14="http://schemas.microsoft.com/office/powerpoint/2010/main" val="5456962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E714B210-7613-46AA-A3CA-12C86DE35CD2}" type="slidenum">
              <a:rPr lang="en-US" altLang="en-US" sz="1200">
                <a:latin typeface="Arial" panose="020B0604020202020204" pitchFamily="34" charset="0"/>
              </a:rPr>
              <a:pPr algn="r" eaLnBrk="1" hangingPunct="1"/>
              <a:t>28</a:t>
            </a:fld>
            <a:endParaRPr lang="en-US" altLang="en-US" sz="1200">
              <a:latin typeface="Arial" panose="020B0604020202020204" pitchFamily="34"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r>
              <a:rPr lang="en-US" altLang="en-US" sz="1200" b="1" dirty="0" smtClean="0">
                <a:latin typeface="Book Antiqua" panose="02040602050305030304" pitchFamily="18" charset="0"/>
              </a:rPr>
              <a:t>“Institutional investors … can easily out-compete ordinary families looking to buy a home. …Such ‘crowding out’ may exacerbate wealth inequality by robbing families of their chance to accumulate home equity, a form of wealth-building that historically has been a mainstay of middle-class well-being and financial security. When investor purchases raise local house prices, it benefits older and richer people because they re more likely to own their homes, while younger and poor people get priced out.” </a:t>
            </a:r>
            <a:r>
              <a:rPr lang="en-US" altLang="en-US" sz="1200" b="0" dirty="0" smtClean="0">
                <a:latin typeface="Book Antiqua" panose="02040602050305030304" pitchFamily="18" charset="0"/>
              </a:rPr>
              <a:t>[Source:</a:t>
            </a:r>
            <a:r>
              <a:rPr lang="en-US" altLang="en-US" sz="1200" b="0" baseline="0" dirty="0" smtClean="0">
                <a:latin typeface="Book Antiqua" panose="02040602050305030304" pitchFamily="18" charset="0"/>
              </a:rPr>
              <a:t> Lauren </a:t>
            </a:r>
            <a:r>
              <a:rPr lang="en-US" altLang="en-US" sz="1200" b="0" baseline="0" dirty="0" err="1" smtClean="0">
                <a:latin typeface="Book Antiqua" panose="02040602050305030304" pitchFamily="18" charset="0"/>
              </a:rPr>
              <a:t>Lambie</a:t>
            </a:r>
            <a:r>
              <a:rPr lang="en-US" altLang="en-US" sz="1200" b="0" baseline="0" dirty="0" smtClean="0">
                <a:latin typeface="Book Antiqua" panose="02040602050305030304" pitchFamily="18" charset="0"/>
              </a:rPr>
              <a:t>-Hanson, </a:t>
            </a:r>
            <a:r>
              <a:rPr lang="en-US" altLang="en-US" sz="1200" b="0" baseline="0" dirty="0" err="1" smtClean="0">
                <a:latin typeface="Book Antiqua" panose="02040602050305030304" pitchFamily="18" charset="0"/>
              </a:rPr>
              <a:t>Wenli</a:t>
            </a:r>
            <a:r>
              <a:rPr lang="en-US" altLang="en-US" sz="1200" b="0" baseline="0" dirty="0" smtClean="0">
                <a:latin typeface="Book Antiqua" panose="02040602050305030304" pitchFamily="18" charset="0"/>
              </a:rPr>
              <a:t> Li and Michael </a:t>
            </a:r>
            <a:r>
              <a:rPr lang="en-US" altLang="en-US" sz="1200" b="0" baseline="0" dirty="0" err="1" smtClean="0">
                <a:latin typeface="Book Antiqua" panose="02040602050305030304" pitchFamily="18" charset="0"/>
              </a:rPr>
              <a:t>Slonkosky</a:t>
            </a:r>
            <a:r>
              <a:rPr lang="en-US" altLang="en-US" sz="1200" b="0" baseline="0" dirty="0" smtClean="0">
                <a:latin typeface="Book Antiqua" panose="02040602050305030304" pitchFamily="18" charset="0"/>
              </a:rPr>
              <a:t>. “Investing in Elm Street: What Happens When Firms Buy Up Houses?” Federal Reserve Bank of Philadelphia Research Department, 2018 Q3]</a:t>
            </a:r>
            <a:endParaRPr lang="en-US" altLang="en-US" sz="1200" b="0" dirty="0">
              <a:latin typeface="Book Antiqua" panose="02040602050305030304" pitchFamily="18" charset="0"/>
            </a:endParaRPr>
          </a:p>
        </p:txBody>
      </p:sp>
    </p:spTree>
    <p:extLst>
      <p:ext uri="{BB962C8B-B14F-4D97-AF65-F5344CB8AC3E}">
        <p14:creationId xmlns:p14="http://schemas.microsoft.com/office/powerpoint/2010/main" val="29133715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1" dirty="0" smtClean="0"/>
              <a:t>During 2016, Chinese investors were the single largest group of foreign investors in commercial real estate in the United States.  Chinese insurance companies were involved in many of the largest transactions. Then, during 2017,</a:t>
            </a:r>
            <a:r>
              <a:rPr lang="en-US" altLang="en-US" b="1" baseline="0" dirty="0" smtClean="0"/>
              <a:t> Chinese investments feel by 55 percent, to $7.3 billion, as a result of tighter capital controls imposed by the Chinese government (and because of more attractive investment opportunities in other countries).</a:t>
            </a:r>
            <a:endParaRPr lang="en-US" altLang="en-US" b="1" dirty="0" smtClean="0"/>
          </a:p>
          <a:p>
            <a:pPr eaLnBrk="1" hangingPunct="1"/>
            <a:endParaRPr lang="en-US" altLang="en-US" b="1" dirty="0" smtClean="0"/>
          </a:p>
        </p:txBody>
      </p:sp>
      <p:sp>
        <p:nvSpPr>
          <p:cNvPr id="59396" name="Slide Number Placeholder 3"/>
          <p:cNvSpPr>
            <a:spLocks noGrp="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38CA52A3-9322-4F62-AC35-A480ABAF07DC}" type="slidenum">
              <a:rPr lang="en-US" altLang="en-US" smtClean="0">
                <a:latin typeface="Arial" panose="020B0604020202020204" pitchFamily="34" charset="0"/>
              </a:rPr>
              <a:pPr/>
              <a:t>29</a:t>
            </a:fld>
            <a:endParaRPr lang="en-US" altLang="en-US" smtClean="0">
              <a:latin typeface="Arial" panose="020B0604020202020204" pitchFamily="34" charset="0"/>
            </a:endParaRPr>
          </a:p>
        </p:txBody>
      </p:sp>
    </p:spTree>
    <p:extLst>
      <p:ext uri="{BB962C8B-B14F-4D97-AF65-F5344CB8AC3E}">
        <p14:creationId xmlns:p14="http://schemas.microsoft.com/office/powerpoint/2010/main" val="1703682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E86EEAE7-C0A8-42D7-A5D3-E2AE5D921239}" type="slidenum">
              <a:rPr lang="en-US" altLang="en-US" sz="1200">
                <a:latin typeface="Arial" panose="020B0604020202020204" pitchFamily="34" charset="0"/>
              </a:rPr>
              <a:pPr algn="r" eaLnBrk="1" hangingPunct="1"/>
              <a:t>3</a:t>
            </a:fld>
            <a:endParaRPr lang="en-US" altLang="en-US" sz="1200">
              <a:latin typeface="Arial" panose="020B0604020202020204"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r>
              <a:rPr lang="en-US" altLang="en-US" b="1" dirty="0" smtClean="0"/>
              <a:t>One of the few efforts by</a:t>
            </a:r>
            <a:r>
              <a:rPr lang="en-US" altLang="en-US" b="1" baseline="0" dirty="0" smtClean="0"/>
              <a:t> the U.S. government to calculate the value of the land in the United States was completed in 2015 by William Larson at the Bureau of Economic Analysis. The report states:</a:t>
            </a:r>
            <a:endParaRPr lang="en-US" altLang="en-US" b="0" dirty="0" smtClean="0"/>
          </a:p>
        </p:txBody>
      </p:sp>
    </p:spTree>
    <p:extLst>
      <p:ext uri="{BB962C8B-B14F-4D97-AF65-F5344CB8AC3E}">
        <p14:creationId xmlns:p14="http://schemas.microsoft.com/office/powerpoint/2010/main" val="42479686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BEF411B8-5DF8-4501-9A7E-862E7656A2AA}" type="slidenum">
              <a:rPr lang="en-US" altLang="en-US" sz="1200">
                <a:latin typeface="Arial" panose="020B0604020202020204" pitchFamily="34" charset="0"/>
              </a:rPr>
              <a:pPr algn="r" eaLnBrk="1" hangingPunct="1"/>
              <a:t>30</a:t>
            </a:fld>
            <a:endParaRPr lang="en-US" altLang="en-US" sz="1200">
              <a:latin typeface="Arial" panose="020B0604020202020204" pitchFamily="34"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r>
              <a:rPr lang="en-US" altLang="en-US" b="1" dirty="0" smtClean="0"/>
              <a:t>Thus,</a:t>
            </a:r>
            <a:r>
              <a:rPr lang="en-US" altLang="en-US" b="1" baseline="0" dirty="0" smtClean="0"/>
              <a:t> while investment by Chinese firms and individuals in U.S. property markets is significant, these investments are fairly concentrated in certain parts of the country. Chinese investors have been the top buyers in both units and dollar volume of residential property for six years, according to the National Association of Realtors. California, Texas, Georgia and Florida attract the largest portion of newer Chinese investors. Mortgage lenders have generally required a 50 percent cash down payment as a condition of providing mortgage financing.</a:t>
            </a:r>
            <a:endParaRPr lang="en-US" altLang="en-US" b="1" dirty="0" smtClean="0"/>
          </a:p>
        </p:txBody>
      </p:sp>
    </p:spTree>
    <p:extLst>
      <p:ext uri="{BB962C8B-B14F-4D97-AF65-F5344CB8AC3E}">
        <p14:creationId xmlns:p14="http://schemas.microsoft.com/office/powerpoint/2010/main" val="29420288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EEE3CC2E-11BB-47CC-B26A-9E6CE4F9968F}" type="slidenum">
              <a:rPr lang="en-US" altLang="en-US" sz="1200">
                <a:latin typeface="Arial" panose="020B0604020202020204" pitchFamily="34" charset="0"/>
              </a:rPr>
              <a:pPr algn="r" eaLnBrk="1" hangingPunct="1"/>
              <a:t>31</a:t>
            </a:fld>
            <a:endParaRPr lang="en-US" altLang="en-US" sz="1200">
              <a:latin typeface="Arial" panose="020B0604020202020204" pitchFamily="34"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r>
              <a:rPr lang="en-US" altLang="en-US" b="1" dirty="0" smtClean="0"/>
              <a:t>This chart</a:t>
            </a:r>
            <a:r>
              <a:rPr lang="en-US" altLang="en-US" b="1" baseline="0" dirty="0" smtClean="0"/>
              <a:t> shows the upward trend in the average price paid for industrial land. Industrial land in northern New Jersey has been selling at prices far above the average, at $1,750,000. The Inland Empire market has also yielded an average price of $980,000. The list of most active markets for industrial land appears on the next slide.</a:t>
            </a:r>
            <a:endParaRPr lang="en-US" altLang="en-US" b="1" dirty="0" smtClean="0"/>
          </a:p>
        </p:txBody>
      </p:sp>
    </p:spTree>
    <p:extLst>
      <p:ext uri="{BB962C8B-B14F-4D97-AF65-F5344CB8AC3E}">
        <p14:creationId xmlns:p14="http://schemas.microsoft.com/office/powerpoint/2010/main" val="16673892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EEE3CC2E-11BB-47CC-B26A-9E6CE4F9968F}" type="slidenum">
              <a:rPr lang="en-US" altLang="en-US" sz="1200">
                <a:latin typeface="Arial" panose="020B0604020202020204" pitchFamily="34" charset="0"/>
              </a:rPr>
              <a:pPr algn="r" eaLnBrk="1" hangingPunct="1"/>
              <a:t>32</a:t>
            </a:fld>
            <a:endParaRPr lang="en-US" altLang="en-US" sz="1200">
              <a:latin typeface="Arial" panose="020B0604020202020204" pitchFamily="34"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r>
              <a:rPr lang="en-US" altLang="en-US" b="1" dirty="0" smtClean="0"/>
              <a:t>This chart</a:t>
            </a:r>
            <a:r>
              <a:rPr lang="en-US" altLang="en-US" b="1" baseline="0" dirty="0" smtClean="0"/>
              <a:t> shows the upward trend in the average price paid for industrial land. Industrial land in northern New Jersey has been selling at prices far above the average, at $1,750,000. The Inland Empire market has also yielded an </a:t>
            </a:r>
            <a:r>
              <a:rPr lang="en-US" altLang="en-US" b="1" baseline="0" smtClean="0"/>
              <a:t>average price of $980,000.</a:t>
            </a:r>
            <a:endParaRPr lang="en-US" altLang="en-US" b="1" dirty="0" smtClean="0"/>
          </a:p>
        </p:txBody>
      </p:sp>
    </p:spTree>
    <p:extLst>
      <p:ext uri="{BB962C8B-B14F-4D97-AF65-F5344CB8AC3E}">
        <p14:creationId xmlns:p14="http://schemas.microsoft.com/office/powerpoint/2010/main" val="5178363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EEE3CC2E-11BB-47CC-B26A-9E6CE4F9968F}" type="slidenum">
              <a:rPr lang="en-US" altLang="en-US" sz="1200">
                <a:latin typeface="Arial" panose="020B0604020202020204" pitchFamily="34" charset="0"/>
              </a:rPr>
              <a:pPr algn="r" eaLnBrk="1" hangingPunct="1"/>
              <a:t>33</a:t>
            </a:fld>
            <a:endParaRPr lang="en-US" altLang="en-US" sz="1200">
              <a:latin typeface="Arial" panose="020B0604020202020204" pitchFamily="34"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r>
              <a:rPr lang="en-US" altLang="en-US" b="1" dirty="0" smtClean="0"/>
              <a:t>Economists at Rutgers University</a:t>
            </a:r>
            <a:r>
              <a:rPr lang="en-US" altLang="en-US" b="1" baseline="0" dirty="0" smtClean="0"/>
              <a:t>, in a paper published in Regional Science and Urban Economics, came up with an estimated 2014 value of all of the developable land in Manhattan (excluding parks, roads and highways). The came to a range of between $1.54 and $1.95 trillion. An April 2018 article by Richard Florida in </a:t>
            </a:r>
            <a:r>
              <a:rPr lang="en-US" altLang="en-US" b="1" baseline="0" dirty="0" err="1" smtClean="0"/>
              <a:t>Citylab</a:t>
            </a:r>
            <a:r>
              <a:rPr lang="en-US" altLang="en-US" b="1" baseline="0" dirty="0" smtClean="0"/>
              <a:t> described their methodology:</a:t>
            </a:r>
            <a:endParaRPr lang="en-US" altLang="en-US" b="1" dirty="0" smtClean="0"/>
          </a:p>
        </p:txBody>
      </p:sp>
    </p:spTree>
    <p:extLst>
      <p:ext uri="{BB962C8B-B14F-4D97-AF65-F5344CB8AC3E}">
        <p14:creationId xmlns:p14="http://schemas.microsoft.com/office/powerpoint/2010/main" val="2255637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EEE3CC2E-11BB-47CC-B26A-9E6CE4F9968F}" type="slidenum">
              <a:rPr lang="en-US" altLang="en-US" sz="1200">
                <a:latin typeface="Arial" panose="020B0604020202020204" pitchFamily="34" charset="0"/>
              </a:rPr>
              <a:pPr algn="r" eaLnBrk="1" hangingPunct="1"/>
              <a:t>34</a:t>
            </a:fld>
            <a:endParaRPr lang="en-US" altLang="en-US" sz="1200">
              <a:latin typeface="Arial" panose="020B0604020202020204" pitchFamily="34"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r>
              <a:rPr lang="en-US" altLang="en-US" b="1" dirty="0" smtClean="0"/>
              <a:t>“The researchers (Jason Barr, Fred Smith, and </a:t>
            </a:r>
            <a:r>
              <a:rPr lang="en-US" altLang="en-US" b="1" dirty="0" err="1" smtClean="0"/>
              <a:t>Sayali</a:t>
            </a:r>
            <a:r>
              <a:rPr lang="en-US" altLang="en-US" b="1" dirty="0" smtClean="0"/>
              <a:t> </a:t>
            </a:r>
            <a:r>
              <a:rPr lang="en-US" altLang="en-US" b="1" dirty="0" err="1" smtClean="0"/>
              <a:t>Kulharni</a:t>
            </a:r>
            <a:r>
              <a:rPr lang="en-US" altLang="en-US" b="1" dirty="0" smtClean="0"/>
              <a:t>)</a:t>
            </a:r>
            <a:r>
              <a:rPr lang="en-US" altLang="en-US" b="1" baseline="0" dirty="0" smtClean="0"/>
              <a:t> arrived at that number by analyzing the prices of vacant parcels of land in Manhattan. This enabled them to avoid the problem of disentangling the land value from the value of the structure that sites on top of it. Using data on all vacant land transactions form 1950 to the first quarter of 2015, they built a land value index that represents the change in Manhattan’s land value over time, adjusted for inflation.” </a:t>
            </a:r>
            <a:r>
              <a:rPr lang="en-US" altLang="en-US" b="0" baseline="0" dirty="0" smtClean="0"/>
              <a:t>[From: </a:t>
            </a:r>
          </a:p>
          <a:p>
            <a:pPr eaLnBrk="1" hangingPunct="1"/>
            <a:r>
              <a:rPr lang="en-US" altLang="en-US" b="0" baseline="0" dirty="0" smtClean="0"/>
              <a:t>Richard Florida. “What’s Manhattan’s Land Worth? Try Canada’s Entire GDP,” </a:t>
            </a:r>
            <a:r>
              <a:rPr lang="en-US" altLang="en-US" b="0" baseline="0" dirty="0" err="1" smtClean="0"/>
              <a:t>Citylab</a:t>
            </a:r>
            <a:r>
              <a:rPr lang="en-US" altLang="en-US" b="0" baseline="0" dirty="0" smtClean="0"/>
              <a:t>. 24 April, 2018]</a:t>
            </a:r>
            <a:endParaRPr lang="en-US" altLang="en-US" b="0" dirty="0" smtClean="0"/>
          </a:p>
        </p:txBody>
      </p:sp>
    </p:spTree>
    <p:extLst>
      <p:ext uri="{BB962C8B-B14F-4D97-AF65-F5344CB8AC3E}">
        <p14:creationId xmlns:p14="http://schemas.microsoft.com/office/powerpoint/2010/main" val="25255039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EEE3CC2E-11BB-47CC-B26A-9E6CE4F9968F}" type="slidenum">
              <a:rPr lang="en-US" altLang="en-US" sz="1200">
                <a:latin typeface="Arial" panose="020B0604020202020204" pitchFamily="34" charset="0"/>
              </a:rPr>
              <a:pPr algn="r" eaLnBrk="1" hangingPunct="1"/>
              <a:t>35</a:t>
            </a:fld>
            <a:endParaRPr lang="en-US" altLang="en-US" sz="1200">
              <a:latin typeface="Arial" panose="020B0604020202020204" pitchFamily="34"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r>
              <a:rPr lang="en-US" altLang="en-US" b="1" dirty="0" smtClean="0"/>
              <a:t>Land development in Manhattan was down 74 percent in 2016 from 2015, in part because banks became concerned about an oversupply of high-end luxury condominiums. In order </a:t>
            </a:r>
            <a:r>
              <a:rPr lang="en-US" altLang="en-US" b="1" dirty="0" smtClean="0"/>
              <a:t>to recover the costs</a:t>
            </a:r>
            <a:r>
              <a:rPr lang="en-US" altLang="en-US" b="1" baseline="0" dirty="0" smtClean="0"/>
              <a:t> of land acquisition, construction and financing, and then</a:t>
            </a:r>
            <a:r>
              <a:rPr lang="en-US" altLang="en-US" b="1" dirty="0" smtClean="0"/>
              <a:t> </a:t>
            </a:r>
            <a:r>
              <a:rPr lang="en-US" altLang="en-US" b="1" dirty="0" smtClean="0"/>
              <a:t>achieve </a:t>
            </a:r>
            <a:r>
              <a:rPr lang="en-US" altLang="en-US" b="1" dirty="0" smtClean="0"/>
              <a:t>an acceptable profit margin a </a:t>
            </a:r>
            <a:r>
              <a:rPr lang="en-US" altLang="en-US" b="1" dirty="0" smtClean="0"/>
              <a:t>developer has to construct a huge </a:t>
            </a:r>
            <a:r>
              <a:rPr lang="en-US" altLang="en-US" b="1" dirty="0" smtClean="0"/>
              <a:t>building</a:t>
            </a:r>
            <a:r>
              <a:rPr lang="en-US" altLang="en-US" b="1" baseline="0" dirty="0" smtClean="0"/>
              <a:t> marketed </a:t>
            </a:r>
            <a:r>
              <a:rPr lang="en-US" altLang="en-US" b="1" dirty="0" smtClean="0"/>
              <a:t>to </a:t>
            </a:r>
            <a:r>
              <a:rPr lang="en-US" altLang="en-US" b="1" dirty="0" smtClean="0"/>
              <a:t>tenants, whether commercial, retail or residential. </a:t>
            </a:r>
            <a:r>
              <a:rPr lang="en-US" altLang="en-US" b="1" dirty="0" smtClean="0"/>
              <a:t>The risk is that the demand for space will materially</a:t>
            </a:r>
            <a:r>
              <a:rPr lang="en-US" altLang="en-US" b="1" baseline="0" dirty="0" smtClean="0"/>
              <a:t> change between the time ground is acquired and construction undertaken and the property is ready for occupancy. A building lot the size of a typical city block (100,000 square feet) in Manhattan would (at $600 to $800 per square foot) would cost a minimum of $60 million.</a:t>
            </a:r>
            <a:r>
              <a:rPr lang="en-US" altLang="en-US" b="1" dirty="0" smtClean="0"/>
              <a:t/>
            </a:r>
            <a:br>
              <a:rPr lang="en-US" altLang="en-US" b="1" dirty="0" smtClean="0"/>
            </a:br>
            <a:endParaRPr lang="en-US" altLang="en-US" b="1" dirty="0" smtClean="0"/>
          </a:p>
        </p:txBody>
      </p:sp>
    </p:spTree>
    <p:extLst>
      <p:ext uri="{BB962C8B-B14F-4D97-AF65-F5344CB8AC3E}">
        <p14:creationId xmlns:p14="http://schemas.microsoft.com/office/powerpoint/2010/main" val="34557793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6B970E83-14BB-46C0-AB4A-DEEB20232BAB}" type="slidenum">
              <a:rPr lang="en-US" altLang="en-US" sz="1200">
                <a:latin typeface="Arial" panose="020B0604020202020204" pitchFamily="34" charset="0"/>
              </a:rPr>
              <a:pPr algn="r" eaLnBrk="1" hangingPunct="1"/>
              <a:t>36</a:t>
            </a:fld>
            <a:endParaRPr lang="en-US" altLang="en-US" sz="1200">
              <a:latin typeface="Arial" panose="020B0604020202020204" pitchFamily="34"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r>
              <a:rPr lang="en-US" altLang="en-US" b="1" smtClean="0"/>
              <a:t>Even in prosperous and growing cities there is a significant amount of vacant and underutilized land. Aerial photographs of most cities show just how much land could be developed for residential, commercial and other uses, if only public policies provided the right incentives for owners to bring the land they hold to its highest, best use. Assessment practices that fail to adjust values to current market are particularly harmful in parts of cities where demand for land is increasing. The low effective rate of taxation allows owners to hold on to land for years without real concern for the carrying cost of doing so.</a:t>
            </a:r>
          </a:p>
        </p:txBody>
      </p:sp>
    </p:spTree>
    <p:extLst>
      <p:ext uri="{BB962C8B-B14F-4D97-AF65-F5344CB8AC3E}">
        <p14:creationId xmlns:p14="http://schemas.microsoft.com/office/powerpoint/2010/main" val="940681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84E79E41-37D6-4895-8B20-1078E02EA6D6}" type="slidenum">
              <a:rPr lang="en-US" altLang="en-US" sz="1200">
                <a:latin typeface="Arial" panose="020B0604020202020204" pitchFamily="34" charset="0"/>
              </a:rPr>
              <a:pPr algn="r" eaLnBrk="1" hangingPunct="1"/>
              <a:t>37</a:t>
            </a:fld>
            <a:endParaRPr lang="en-US" altLang="en-US" sz="1200">
              <a:latin typeface="Arial" panose="020B0604020202020204" pitchFamily="34"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r>
              <a:rPr lang="en-US" altLang="en-US" b="1" dirty="0" smtClean="0"/>
              <a:t>While most of us live in towns and cities, we could not do so if others were not hard at work producing the food we consume. Let’s look at this complex and integrated system of how food is produced and delivered to market.</a:t>
            </a:r>
          </a:p>
          <a:p>
            <a:pPr eaLnBrk="1" hangingPunct="1"/>
            <a:endParaRPr lang="en-US" altLang="en-US" b="1" dirty="0" smtClean="0"/>
          </a:p>
          <a:p>
            <a:pPr eaLnBrk="1" hangingPunct="1"/>
            <a:endParaRPr lang="en-US" altLang="en-US" b="1" dirty="0" smtClean="0"/>
          </a:p>
          <a:p>
            <a:pPr eaLnBrk="1" hangingPunct="1"/>
            <a:r>
              <a:rPr lang="en-US" altLang="en-US" b="1" dirty="0" smtClean="0"/>
              <a:t/>
            </a:r>
            <a:br>
              <a:rPr lang="en-US" altLang="en-US" b="1" dirty="0" smtClean="0"/>
            </a:br>
            <a:endParaRPr lang="en-US" altLang="en-US" b="1" dirty="0" smtClean="0"/>
          </a:p>
        </p:txBody>
      </p:sp>
    </p:spTree>
    <p:extLst>
      <p:ext uri="{BB962C8B-B14F-4D97-AF65-F5344CB8AC3E}">
        <p14:creationId xmlns:p14="http://schemas.microsoft.com/office/powerpoint/2010/main" val="27135303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p:spPr>
        <p:txBody>
          <a:bodyPr/>
          <a:lstStyle/>
          <a:p>
            <a:pPr eaLnBrk="1" hangingPunct="1"/>
            <a:endParaRPr lang="en-US" altLang="en-US" b="1" dirty="0" smtClean="0"/>
          </a:p>
        </p:txBody>
      </p:sp>
      <p:sp>
        <p:nvSpPr>
          <p:cNvPr id="73732" name="Slide Number Placeholder 3"/>
          <p:cNvSpPr>
            <a:spLocks noGrp="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52E604DB-E203-444C-A032-EA82C9A916ED}" type="slidenum">
              <a:rPr lang="en-US" altLang="en-US" smtClean="0">
                <a:latin typeface="Arial" panose="020B0604020202020204" pitchFamily="34" charset="0"/>
              </a:rPr>
              <a:pPr/>
              <a:t>38</a:t>
            </a:fld>
            <a:endParaRPr lang="en-US" altLang="en-US" smtClean="0">
              <a:latin typeface="Arial" panose="020B0604020202020204" pitchFamily="34" charset="0"/>
            </a:endParaRPr>
          </a:p>
        </p:txBody>
      </p:sp>
    </p:spTree>
    <p:extLst>
      <p:ext uri="{BB962C8B-B14F-4D97-AF65-F5344CB8AC3E}">
        <p14:creationId xmlns:p14="http://schemas.microsoft.com/office/powerpoint/2010/main" val="3462056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E86EEAE7-C0A8-42D7-A5D3-E2AE5D921239}" type="slidenum">
              <a:rPr lang="en-US" altLang="en-US" sz="1200">
                <a:latin typeface="Arial" panose="020B0604020202020204" pitchFamily="34" charset="0"/>
              </a:rPr>
              <a:pPr algn="r" eaLnBrk="1" hangingPunct="1"/>
              <a:t>4</a:t>
            </a:fld>
            <a:endParaRPr lang="en-US" altLang="en-US" sz="1200">
              <a:latin typeface="Arial" panose="020B0604020202020204"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r>
              <a:rPr lang="en-US" altLang="en-US" b="1" dirty="0" smtClean="0"/>
              <a:t>Estimates suggest that this 1.89 billion acres of land are collectively worth approximately $23 trillion in 2009 (current prices), with 24% of the land area and $1.8 trillion of the value held by the federal government. </a:t>
            </a:r>
            <a:r>
              <a:rPr lang="en-US" altLang="en-US" b="0" dirty="0" smtClean="0"/>
              <a:t>[Source: William Larson. “New Estimates of Value of Land of the United States,” Bureau of Economic Analysis, 3 April 2015]</a:t>
            </a:r>
          </a:p>
        </p:txBody>
      </p:sp>
    </p:spTree>
    <p:extLst>
      <p:ext uri="{BB962C8B-B14F-4D97-AF65-F5344CB8AC3E}">
        <p14:creationId xmlns:p14="http://schemas.microsoft.com/office/powerpoint/2010/main" val="1978001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9AFD15C9-01EC-4360-AF67-5D19F10D98AF}" type="slidenum">
              <a:rPr lang="en-US" altLang="en-US" sz="1200">
                <a:latin typeface="Arial" panose="020B0604020202020204" pitchFamily="34" charset="0"/>
              </a:rPr>
              <a:pPr algn="r" eaLnBrk="1" hangingPunct="1"/>
              <a:t>5</a:t>
            </a:fld>
            <a:endParaRPr lang="en-US" altLang="en-US" sz="1200">
              <a:latin typeface="Arial" panose="020B0604020202020204"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r>
              <a:rPr lang="en-US" altLang="en-US" b="1" smtClean="0"/>
              <a:t>Land in the cities is valued by the square foot, in the suburbs by portions of an acre, and in rural areas primarily based on the existence of exploitable natural resources or fertility and annual rainfall necessary for agricultural production.</a:t>
            </a:r>
          </a:p>
          <a:p>
            <a:pPr eaLnBrk="1" hangingPunct="1"/>
            <a:endParaRPr lang="en-US" altLang="en-US" b="1" smtClean="0"/>
          </a:p>
        </p:txBody>
      </p:sp>
    </p:spTree>
    <p:extLst>
      <p:ext uri="{BB962C8B-B14F-4D97-AF65-F5344CB8AC3E}">
        <p14:creationId xmlns:p14="http://schemas.microsoft.com/office/powerpoint/2010/main" val="3876714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3C057B33-9395-471A-932D-4D39CD766D64}" type="slidenum">
              <a:rPr lang="en-US" altLang="en-US" sz="1200">
                <a:latin typeface="Arial" panose="020B0604020202020204" pitchFamily="34" charset="0"/>
              </a:rPr>
              <a:pPr algn="r" eaLnBrk="1" hangingPunct="1"/>
              <a:t>6</a:t>
            </a:fld>
            <a:endParaRPr lang="en-US" altLang="en-US" sz="1200">
              <a:latin typeface="Arial" panose="020B0604020202020204" pitchFamily="34"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r>
              <a:rPr lang="en-US" altLang="en-US" b="1" dirty="0" smtClean="0"/>
              <a:t>However, changing technologies have dramatically increased the value of land where the sun or wind provides a reliable source of electrical energy. Once marginal agricultural land today yields significant rental income from companies that install wind or solar farms, or drill for oil or gas. </a:t>
            </a:r>
            <a:r>
              <a:rPr lang="en-US" altLang="en-US" b="1" dirty="0" smtClean="0"/>
              <a:t>Private owners of once very marginally-productive</a:t>
            </a:r>
            <a:r>
              <a:rPr lang="en-US" altLang="en-US" b="1" baseline="0" dirty="0" smtClean="0"/>
              <a:t> land are becoming quite wealthy by leasing land to companies that construct these facilities and take on all of the associated risks.</a:t>
            </a:r>
            <a:endParaRPr lang="en-US" altLang="en-US" b="1" dirty="0" smtClean="0"/>
          </a:p>
        </p:txBody>
      </p:sp>
    </p:spTree>
    <p:extLst>
      <p:ext uri="{BB962C8B-B14F-4D97-AF65-F5344CB8AC3E}">
        <p14:creationId xmlns:p14="http://schemas.microsoft.com/office/powerpoint/2010/main" val="1659313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BD92BC53-E2AB-48D8-98BC-73B3F9E425CB}" type="slidenum">
              <a:rPr lang="en-US" altLang="en-US" sz="1200">
                <a:latin typeface="Arial" panose="020B0604020202020204" pitchFamily="34" charset="0"/>
              </a:rPr>
              <a:pPr algn="r" eaLnBrk="1" hangingPunct="1"/>
              <a:t>7</a:t>
            </a:fld>
            <a:endParaRPr lang="en-US" altLang="en-US" sz="1200">
              <a:latin typeface="Arial" panose="020B0604020202020204" pitchFamily="34"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r>
              <a:rPr lang="en-US" altLang="en-US" b="1" smtClean="0"/>
              <a:t>Changes in permissable uses also dramatically influence land values. Legalized gambling (and a guaranteed supply of water from Lake Meade) turned Las Vegas from a sleepy desert town into a growing metropolitan region.</a:t>
            </a:r>
          </a:p>
        </p:txBody>
      </p:sp>
    </p:spTree>
    <p:extLst>
      <p:ext uri="{BB962C8B-B14F-4D97-AF65-F5344CB8AC3E}">
        <p14:creationId xmlns:p14="http://schemas.microsoft.com/office/powerpoint/2010/main" val="4042123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F6F9D11C-43FE-4815-A76F-2031F017E788}" type="slidenum">
              <a:rPr lang="en-US" altLang="en-US" smtClean="0">
                <a:latin typeface="Arial" panose="020B0604020202020204" pitchFamily="34" charset="0"/>
              </a:rPr>
              <a:pPr/>
              <a:t>8</a:t>
            </a:fld>
            <a:endParaRPr lang="en-US" altLang="en-US" smtClean="0">
              <a:latin typeface="Arial" panose="020B0604020202020204"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spcBef>
                <a:spcPct val="0"/>
              </a:spcBef>
            </a:pPr>
            <a:r>
              <a:rPr lang="en-US" altLang="en-US" b="1" dirty="0" smtClean="0"/>
              <a:t>Prudent underwriting</a:t>
            </a:r>
            <a:r>
              <a:rPr lang="en-US" altLang="en-US" b="1" baseline="0" dirty="0" smtClean="0"/>
              <a:t> standards relied upon by mortgage lenders restricts the level of debt approved that can be serviced by no more than about 30 percent of a property buyers monthly household income. Based roughly on this guideline, this map indicates the level of annual household income that today is required to be approved to purchase a median-priced residential property. </a:t>
            </a:r>
            <a:endParaRPr lang="en-US" altLang="en-US" b="1" dirty="0" smtClean="0"/>
          </a:p>
        </p:txBody>
      </p:sp>
    </p:spTree>
    <p:extLst>
      <p:ext uri="{BB962C8B-B14F-4D97-AF65-F5344CB8AC3E}">
        <p14:creationId xmlns:p14="http://schemas.microsoft.com/office/powerpoint/2010/main" val="398658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BBFB30DC-36B2-4086-B1DA-F41D80A2B54E}" type="slidenum">
              <a:rPr lang="en-US" altLang="en-US" smtClean="0">
                <a:latin typeface="Arial" panose="020B0604020202020204" pitchFamily="34" charset="0"/>
              </a:rPr>
              <a:pPr/>
              <a:t>9</a:t>
            </a:fld>
            <a:endParaRPr lang="en-US" altLang="en-US" smtClean="0">
              <a:latin typeface="Arial" panose="020B0604020202020204" pitchFamily="34"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spcBef>
                <a:spcPct val="0"/>
              </a:spcBef>
            </a:pPr>
            <a:r>
              <a:rPr lang="en-US" altLang="en-US" b="1" smtClean="0"/>
              <a:t>People living in regions, cities and even neighborhoods with growing populations face high and ever-rising housing costs because demand almost always outpaces supply. At the heart of the supply problem is the failure of land to be brought to the market at prices that make development affordable except for higher income households.</a:t>
            </a:r>
          </a:p>
        </p:txBody>
      </p:sp>
    </p:spTree>
    <p:extLst>
      <p:ext uri="{BB962C8B-B14F-4D97-AF65-F5344CB8AC3E}">
        <p14:creationId xmlns:p14="http://schemas.microsoft.com/office/powerpoint/2010/main" val="2336660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5D0E254-B89F-4BD2-AF97-60311B18CBE4}" type="slidenum">
              <a:rPr lang="en-US" altLang="en-US"/>
              <a:pPr>
                <a:defRPr/>
              </a:pPr>
              <a:t>‹#›</a:t>
            </a:fld>
            <a:endParaRPr lang="en-US" altLang="en-US"/>
          </a:p>
        </p:txBody>
      </p:sp>
    </p:spTree>
    <p:extLst>
      <p:ext uri="{BB962C8B-B14F-4D97-AF65-F5344CB8AC3E}">
        <p14:creationId xmlns:p14="http://schemas.microsoft.com/office/powerpoint/2010/main" val="64308768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1B21536-7C6A-4C6A-8997-4A32EE5C0D82}" type="slidenum">
              <a:rPr lang="en-US" altLang="en-US"/>
              <a:pPr>
                <a:defRPr/>
              </a:pPr>
              <a:t>‹#›</a:t>
            </a:fld>
            <a:endParaRPr lang="en-US" altLang="en-US"/>
          </a:p>
        </p:txBody>
      </p:sp>
    </p:spTree>
    <p:extLst>
      <p:ext uri="{BB962C8B-B14F-4D97-AF65-F5344CB8AC3E}">
        <p14:creationId xmlns:p14="http://schemas.microsoft.com/office/powerpoint/2010/main" val="414717815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B24B977-E621-4BD1-A55C-E3CE6F867E55}" type="slidenum">
              <a:rPr lang="en-US" altLang="en-US"/>
              <a:pPr>
                <a:defRPr/>
              </a:pPr>
              <a:t>‹#›</a:t>
            </a:fld>
            <a:endParaRPr lang="en-US" altLang="en-US"/>
          </a:p>
        </p:txBody>
      </p:sp>
    </p:spTree>
    <p:extLst>
      <p:ext uri="{BB962C8B-B14F-4D97-AF65-F5344CB8AC3E}">
        <p14:creationId xmlns:p14="http://schemas.microsoft.com/office/powerpoint/2010/main" val="124382153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E1E6BBBC-52DD-40C1-926F-BDAF7C58322F}" type="slidenum">
              <a:rPr lang="en-US" altLang="en-US"/>
              <a:pPr>
                <a:defRPr/>
              </a:pPr>
              <a:t>‹#›</a:t>
            </a:fld>
            <a:endParaRPr lang="en-US" altLang="en-US"/>
          </a:p>
        </p:txBody>
      </p:sp>
    </p:spTree>
    <p:extLst>
      <p:ext uri="{BB962C8B-B14F-4D97-AF65-F5344CB8AC3E}">
        <p14:creationId xmlns:p14="http://schemas.microsoft.com/office/powerpoint/2010/main" val="403169583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911790F-2D40-41A8-8362-D13D61F18B78}" type="slidenum">
              <a:rPr lang="en-US" altLang="en-US"/>
              <a:pPr>
                <a:defRPr/>
              </a:pPr>
              <a:t>‹#›</a:t>
            </a:fld>
            <a:endParaRPr lang="en-US" altLang="en-US"/>
          </a:p>
        </p:txBody>
      </p:sp>
    </p:spTree>
    <p:extLst>
      <p:ext uri="{BB962C8B-B14F-4D97-AF65-F5344CB8AC3E}">
        <p14:creationId xmlns:p14="http://schemas.microsoft.com/office/powerpoint/2010/main" val="412536637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B2273BC-0214-4627-A930-3B9686B8E593}" type="slidenum">
              <a:rPr lang="en-US" altLang="en-US"/>
              <a:pPr>
                <a:defRPr/>
              </a:pPr>
              <a:t>‹#›</a:t>
            </a:fld>
            <a:endParaRPr lang="en-US" altLang="en-US"/>
          </a:p>
        </p:txBody>
      </p:sp>
    </p:spTree>
    <p:extLst>
      <p:ext uri="{BB962C8B-B14F-4D97-AF65-F5344CB8AC3E}">
        <p14:creationId xmlns:p14="http://schemas.microsoft.com/office/powerpoint/2010/main" val="45740560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FD8C254-A791-4D7D-9628-375D49438415}" type="slidenum">
              <a:rPr lang="en-US" altLang="en-US"/>
              <a:pPr>
                <a:defRPr/>
              </a:pPr>
              <a:t>‹#›</a:t>
            </a:fld>
            <a:endParaRPr lang="en-US" altLang="en-US"/>
          </a:p>
        </p:txBody>
      </p:sp>
    </p:spTree>
    <p:extLst>
      <p:ext uri="{BB962C8B-B14F-4D97-AF65-F5344CB8AC3E}">
        <p14:creationId xmlns:p14="http://schemas.microsoft.com/office/powerpoint/2010/main" val="386978237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CFE7047C-28FC-467A-867F-FEBB8C82A433}" type="slidenum">
              <a:rPr lang="en-US" altLang="en-US"/>
              <a:pPr>
                <a:defRPr/>
              </a:pPr>
              <a:t>‹#›</a:t>
            </a:fld>
            <a:endParaRPr lang="en-US" altLang="en-US"/>
          </a:p>
        </p:txBody>
      </p:sp>
    </p:spTree>
    <p:extLst>
      <p:ext uri="{BB962C8B-B14F-4D97-AF65-F5344CB8AC3E}">
        <p14:creationId xmlns:p14="http://schemas.microsoft.com/office/powerpoint/2010/main" val="355309010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4156C4EA-5E85-422B-A23C-F3C3CB924760}" type="slidenum">
              <a:rPr lang="en-US" altLang="en-US"/>
              <a:pPr>
                <a:defRPr/>
              </a:pPr>
              <a:t>‹#›</a:t>
            </a:fld>
            <a:endParaRPr lang="en-US" altLang="en-US"/>
          </a:p>
        </p:txBody>
      </p:sp>
    </p:spTree>
    <p:extLst>
      <p:ext uri="{BB962C8B-B14F-4D97-AF65-F5344CB8AC3E}">
        <p14:creationId xmlns:p14="http://schemas.microsoft.com/office/powerpoint/2010/main" val="9006528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DA89E53F-3140-46EA-B05C-824518137C3A}" type="slidenum">
              <a:rPr lang="en-US" altLang="en-US"/>
              <a:pPr>
                <a:defRPr/>
              </a:pPr>
              <a:t>‹#›</a:t>
            </a:fld>
            <a:endParaRPr lang="en-US" altLang="en-US"/>
          </a:p>
        </p:txBody>
      </p:sp>
    </p:spTree>
    <p:extLst>
      <p:ext uri="{BB962C8B-B14F-4D97-AF65-F5344CB8AC3E}">
        <p14:creationId xmlns:p14="http://schemas.microsoft.com/office/powerpoint/2010/main" val="236020734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029A8A1D-D7CD-4DBC-9ECF-A0F1A55292ED}" type="slidenum">
              <a:rPr lang="en-US" altLang="en-US"/>
              <a:pPr>
                <a:defRPr/>
              </a:pPr>
              <a:t>‹#›</a:t>
            </a:fld>
            <a:endParaRPr lang="en-US" altLang="en-US"/>
          </a:p>
        </p:txBody>
      </p:sp>
    </p:spTree>
    <p:extLst>
      <p:ext uri="{BB962C8B-B14F-4D97-AF65-F5344CB8AC3E}">
        <p14:creationId xmlns:p14="http://schemas.microsoft.com/office/powerpoint/2010/main" val="372147445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89E317A-4B91-4B66-A02F-F4CD5E1D4A18}" type="slidenum">
              <a:rPr lang="en-US" altLang="en-US"/>
              <a:pPr>
                <a:defRPr/>
              </a:pPr>
              <a:t>‹#›</a:t>
            </a:fld>
            <a:endParaRPr lang="en-US" altLang="en-US"/>
          </a:p>
        </p:txBody>
      </p:sp>
    </p:spTree>
    <p:extLst>
      <p:ext uri="{BB962C8B-B14F-4D97-AF65-F5344CB8AC3E}">
        <p14:creationId xmlns:p14="http://schemas.microsoft.com/office/powerpoint/2010/main" val="24670502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0D7024CC-7AF9-4FE4-BCAD-066F1FB157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8.jp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3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jpeg"/></Relationships>
</file>

<file path=ppt/slides/_rels/slide3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9"/>
          <p:cNvSpPr txBox="1">
            <a:spLocks noChangeArrowheads="1"/>
          </p:cNvSpPr>
          <p:nvPr/>
        </p:nvSpPr>
        <p:spPr bwMode="auto">
          <a:xfrm>
            <a:off x="1762090" y="5334000"/>
            <a:ext cx="539121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ctr"/>
            <a:r>
              <a:rPr lang="en-US" altLang="en-US" sz="3200" b="1" dirty="0"/>
              <a:t>The State of the United States</a:t>
            </a:r>
          </a:p>
          <a:p>
            <a:pPr algn="ctr"/>
            <a:r>
              <a:rPr lang="en-US" altLang="en-US" sz="3200" b="1" dirty="0"/>
              <a:t>ECONOMY and </a:t>
            </a:r>
            <a:r>
              <a:rPr lang="en-US" altLang="en-US" sz="3200" b="1" dirty="0" smtClean="0"/>
              <a:t>SOCIETY</a:t>
            </a:r>
          </a:p>
          <a:p>
            <a:pPr algn="ctr"/>
            <a:r>
              <a:rPr lang="en-US" altLang="en-US" sz="3200" b="1" dirty="0" smtClean="0"/>
              <a:t>Part 8</a:t>
            </a:r>
            <a:endParaRPr lang="en-US" altLang="en-US" sz="3200" b="1" dirty="0"/>
          </a:p>
        </p:txBody>
      </p:sp>
      <p:pic>
        <p:nvPicPr>
          <p:cNvPr id="4" name="Picture 3" descr="Image result for state of the econom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81000"/>
            <a:ext cx="7391400" cy="49300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143000"/>
            <a:ext cx="7264233" cy="4401205"/>
          </a:xfrm>
          <a:prstGeom prst="rect">
            <a:avLst/>
          </a:prstGeom>
          <a:noFill/>
        </p:spPr>
        <p:txBody>
          <a:bodyPr wrap="none" rtlCol="0">
            <a:spAutoFit/>
          </a:bodyPr>
          <a:lstStyle/>
          <a:p>
            <a:r>
              <a:rPr lang="en-US" sz="2000" b="1" dirty="0" smtClean="0"/>
              <a:t>Median value of a residential property:</a:t>
            </a:r>
            <a:endParaRPr lang="en-US" sz="2000" b="1" dirty="0"/>
          </a:p>
          <a:p>
            <a:r>
              <a:rPr lang="en-US" sz="2000" b="1" dirty="0" smtClean="0"/>
              <a:t>$</a:t>
            </a:r>
            <a:r>
              <a:rPr lang="en-US" sz="2000" b="1" dirty="0" smtClean="0"/>
              <a:t>255,600</a:t>
            </a:r>
            <a:endParaRPr lang="en-US" sz="2000" b="1" dirty="0" smtClean="0"/>
          </a:p>
          <a:p>
            <a:endParaRPr lang="en-US" sz="2000" b="1" dirty="0"/>
          </a:p>
          <a:p>
            <a:r>
              <a:rPr lang="en-US" sz="2000" b="1" dirty="0" smtClean="0"/>
              <a:t>Median land-to-total value ratio (est.):</a:t>
            </a:r>
          </a:p>
          <a:p>
            <a:r>
              <a:rPr lang="en-US" sz="2000" b="1" dirty="0" smtClean="0"/>
              <a:t>40%</a:t>
            </a:r>
            <a:endParaRPr lang="en-US" sz="2000" b="1" dirty="0" smtClean="0"/>
          </a:p>
          <a:p>
            <a:endParaRPr lang="en-US" sz="2000" b="1" dirty="0"/>
          </a:p>
          <a:p>
            <a:r>
              <a:rPr lang="en-US" sz="2000" b="1" dirty="0" smtClean="0"/>
              <a:t>Median value of the land beneath a residence:</a:t>
            </a:r>
          </a:p>
          <a:p>
            <a:r>
              <a:rPr lang="en-US" sz="2000" b="1" dirty="0" smtClean="0"/>
              <a:t>$ </a:t>
            </a:r>
            <a:r>
              <a:rPr lang="en-US" sz="2000" b="1" dirty="0" smtClean="0"/>
              <a:t>102,240</a:t>
            </a:r>
            <a:endParaRPr lang="en-US" sz="2000" b="1" dirty="0" smtClean="0"/>
          </a:p>
          <a:p>
            <a:endParaRPr lang="en-US" sz="2000" b="1" dirty="0"/>
          </a:p>
          <a:p>
            <a:r>
              <a:rPr lang="en-US" sz="2000" b="1" dirty="0" smtClean="0"/>
              <a:t>Multiplied by the number of properties owned:</a:t>
            </a:r>
          </a:p>
          <a:p>
            <a:r>
              <a:rPr lang="en-US" sz="2000" b="1" dirty="0" smtClean="0"/>
              <a:t>86 million</a:t>
            </a:r>
          </a:p>
          <a:p>
            <a:pPr marL="285750" indent="-285750">
              <a:buFont typeface="Arial" panose="020B0604020202020204" pitchFamily="34" charset="0"/>
              <a:buChar char="•"/>
            </a:pPr>
            <a:endParaRPr lang="en-US" sz="2000" b="1" dirty="0"/>
          </a:p>
          <a:p>
            <a:r>
              <a:rPr lang="en-US" sz="2000" b="1" dirty="0" smtClean="0"/>
              <a:t>Total estimated value of </a:t>
            </a:r>
            <a:r>
              <a:rPr lang="en-US" sz="2000" b="1" dirty="0" smtClean="0"/>
              <a:t>residentially-owned and developed </a:t>
            </a:r>
            <a:r>
              <a:rPr lang="en-US" sz="2000" b="1" dirty="0" smtClean="0"/>
              <a:t>land:</a:t>
            </a:r>
          </a:p>
          <a:p>
            <a:r>
              <a:rPr lang="en-US" sz="2000" b="1" dirty="0" smtClean="0"/>
              <a:t>$8.79 </a:t>
            </a:r>
            <a:r>
              <a:rPr lang="en-US" sz="2000" b="1" dirty="0" smtClean="0"/>
              <a:t>TRILLION</a:t>
            </a:r>
            <a:r>
              <a:rPr lang="en-US" sz="2000" dirty="0" smtClean="0"/>
              <a:t>	</a:t>
            </a:r>
            <a:endParaRPr lang="en-US" sz="2000" dirty="0"/>
          </a:p>
        </p:txBody>
      </p:sp>
    </p:spTree>
    <p:extLst>
      <p:ext uri="{BB962C8B-B14F-4D97-AF65-F5344CB8AC3E}">
        <p14:creationId xmlns:p14="http://schemas.microsoft.com/office/powerpoint/2010/main" val="175770122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143000"/>
            <a:ext cx="682625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household net worth homeowners versus renters 20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143000"/>
            <a:ext cx="7620000" cy="4514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420324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omeowners Aged 65+ Have 48x More Net Worth Than Renters | Simplifying The Mark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1219200"/>
            <a:ext cx="6299200" cy="472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1447800" y="5334000"/>
            <a:ext cx="661351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b="1" dirty="0" smtClean="0">
                <a:latin typeface="Rockwell" pitchFamily="18" charset="0"/>
              </a:rPr>
              <a:t>Does Renting Ever Make Sense</a:t>
            </a:r>
          </a:p>
          <a:p>
            <a:pPr algn="ctr">
              <a:spcBef>
                <a:spcPct val="0"/>
              </a:spcBef>
              <a:buFontTx/>
              <a:buNone/>
            </a:pPr>
            <a:r>
              <a:rPr lang="en-US" altLang="en-US" b="1" dirty="0" smtClean="0">
                <a:latin typeface="Rockwell" pitchFamily="18" charset="0"/>
              </a:rPr>
              <a:t>If One Can Afford to Own?</a:t>
            </a:r>
            <a:endParaRPr lang="en-US" altLang="en-US" b="1" dirty="0">
              <a:latin typeface="Rockwell" pitchFamily="18" charset="0"/>
            </a:endParaRPr>
          </a:p>
        </p:txBody>
      </p:sp>
      <p:pic>
        <p:nvPicPr>
          <p:cNvPr id="6" name="Picture 5" descr="Image result for state of the econom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04800"/>
            <a:ext cx="7391400" cy="4930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956213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3" descr="RentalLandscapeThum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219200"/>
            <a:ext cx="323532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cost of renting a 1 bedroom apartment in u.s. largest cities 20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914400"/>
            <a:ext cx="7010400" cy="5251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146679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762000"/>
            <a:ext cx="8686800" cy="5578678"/>
          </a:xfrm>
          <a:prstGeom prst="rect">
            <a:avLst/>
          </a:prstGeom>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Image result for new rental housing in chica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838200"/>
            <a:ext cx="5715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TextBox 4"/>
          <p:cNvSpPr txBox="1">
            <a:spLocks noChangeArrowheads="1"/>
          </p:cNvSpPr>
          <p:nvPr/>
        </p:nvSpPr>
        <p:spPr bwMode="auto">
          <a:xfrm>
            <a:off x="2514600" y="5791200"/>
            <a:ext cx="377988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dirty="0">
                <a:latin typeface="Rockwell" pitchFamily="18" charset="0"/>
              </a:rPr>
              <a:t>Commercial Land</a:t>
            </a:r>
          </a:p>
        </p:txBody>
      </p:sp>
      <p:pic>
        <p:nvPicPr>
          <p:cNvPr id="4" name="Picture 3" descr="Image result for state of the econom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609600"/>
            <a:ext cx="7391400" cy="49300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1028700" y="5410200"/>
            <a:ext cx="7010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800" b="1" dirty="0" smtClean="0">
                <a:latin typeface="Rockwell" pitchFamily="18" charset="0"/>
              </a:rPr>
              <a:t>Land </a:t>
            </a:r>
            <a:r>
              <a:rPr lang="en-US" altLang="en-US" sz="2800" b="1" dirty="0" smtClean="0">
                <a:latin typeface="Rockwell" pitchFamily="18" charset="0"/>
              </a:rPr>
              <a:t>Prices as a Driver of Economic Cycles</a:t>
            </a:r>
            <a:endParaRPr lang="en-US" altLang="en-US" sz="2800" b="1" dirty="0">
              <a:latin typeface="Rockwell" pitchFamily="18" charset="0"/>
            </a:endParaRPr>
          </a:p>
        </p:txBody>
      </p:sp>
      <p:pic>
        <p:nvPicPr>
          <p:cNvPr id="6" name="Picture 5" descr="Image result for state of the econom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04800"/>
            <a:ext cx="7391400" cy="49300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4" descr="downtown-chica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533400"/>
            <a:ext cx="7927975"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609600"/>
            <a:ext cx="5842000" cy="5853235"/>
          </a:xfrm>
          <a:prstGeom prst="rect">
            <a:avLst/>
          </a:prstGeom>
        </p:spPr>
      </p:pic>
    </p:spTree>
    <p:extLst>
      <p:ext uri="{BB962C8B-B14F-4D97-AF65-F5344CB8AC3E}">
        <p14:creationId xmlns:p14="http://schemas.microsoft.com/office/powerpoint/2010/main" val="185342285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52800" y="1524000"/>
            <a:ext cx="4572000" cy="4154984"/>
          </a:xfrm>
          <a:prstGeom prst="rect">
            <a:avLst/>
          </a:prstGeom>
        </p:spPr>
        <p:txBody>
          <a:bodyPr>
            <a:spAutoFit/>
          </a:bodyPr>
          <a:lstStyle/>
          <a:p>
            <a:pPr eaLnBrk="1" hangingPunct="1"/>
            <a:r>
              <a:rPr lang="en-US" altLang="en-US" sz="2400" b="1" dirty="0">
                <a:latin typeface="Book Antiqua" panose="02040602050305030304" pitchFamily="18" charset="0"/>
              </a:rPr>
              <a:t>“When you own all the landlords, competition among them – in which REITs might improve properties and cut rents to attract the best tenants – starts to look not like a natural part of the free-market system favoring the best property managers, but like a nuisance that easts into owners’ total profits.”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2209800"/>
            <a:ext cx="2235200" cy="2239499"/>
          </a:xfrm>
          <a:prstGeom prst="rect">
            <a:avLst/>
          </a:prstGeom>
        </p:spPr>
      </p:pic>
    </p:spTree>
    <p:extLst>
      <p:ext uri="{BB962C8B-B14F-4D97-AF65-F5344CB8AC3E}">
        <p14:creationId xmlns:p14="http://schemas.microsoft.com/office/powerpoint/2010/main" val="394901748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commercial property price index 20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600200"/>
            <a:ext cx="7900664" cy="3829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6" name="Picture 8" descr="Image result for closed retail stores in u.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2974357"/>
            <a:ext cx="2950696" cy="2581275"/>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Image result for closed retail stores in 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6033" y="2974357"/>
            <a:ext cx="3933370" cy="2581275"/>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Image result for closed retail stores in u.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3063" y="878696"/>
            <a:ext cx="3172512" cy="2117652"/>
          </a:xfrm>
          <a:prstGeom prst="rect">
            <a:avLst/>
          </a:prstGeom>
          <a:noFill/>
          <a:extLst>
            <a:ext uri="{909E8E84-426E-40DD-AFC4-6F175D3DCCD1}">
              <a14:hiddenFill xmlns:a14="http://schemas.microsoft.com/office/drawing/2010/main">
                <a:solidFill>
                  <a:srgbClr val="FFFFFF"/>
                </a:solidFill>
              </a14:hiddenFill>
            </a:ext>
          </a:extLst>
        </p:spPr>
      </p:pic>
      <p:pic>
        <p:nvPicPr>
          <p:cNvPr id="7184" name="Picture 16" descr="Image result for closed retail stores in u.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28809" y="878696"/>
            <a:ext cx="3771900" cy="2117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325856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219200"/>
            <a:ext cx="6308072" cy="47244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3200" y="1981200"/>
            <a:ext cx="1524000" cy="3429000"/>
          </a:xfrm>
          <a:prstGeom prst="rect">
            <a:avLst/>
          </a:prstGeom>
        </p:spPr>
      </p:pic>
      <p:sp>
        <p:nvSpPr>
          <p:cNvPr id="6" name="TextBox 5"/>
          <p:cNvSpPr txBox="1"/>
          <p:nvPr/>
        </p:nvSpPr>
        <p:spPr>
          <a:xfrm>
            <a:off x="6794236" y="3572400"/>
            <a:ext cx="1172116" cy="646331"/>
          </a:xfrm>
          <a:prstGeom prst="rect">
            <a:avLst/>
          </a:prstGeom>
          <a:noFill/>
        </p:spPr>
        <p:txBody>
          <a:bodyPr wrap="none" rtlCol="0">
            <a:spAutoFit/>
          </a:bodyPr>
          <a:lstStyle/>
          <a:p>
            <a:pPr algn="ctr"/>
            <a:r>
              <a:rPr lang="en-US" b="1" dirty="0" smtClean="0"/>
              <a:t>VACANT</a:t>
            </a:r>
          </a:p>
          <a:p>
            <a:pPr algn="ctr"/>
            <a:r>
              <a:rPr lang="en-US" b="1" dirty="0" smtClean="0"/>
              <a:t>LAND</a:t>
            </a:r>
            <a:endParaRPr lang="en-US" b="1" dirty="0"/>
          </a:p>
        </p:txBody>
      </p:sp>
    </p:spTree>
    <p:extLst>
      <p:ext uri="{BB962C8B-B14F-4D97-AF65-F5344CB8AC3E}">
        <p14:creationId xmlns:p14="http://schemas.microsoft.com/office/powerpoint/2010/main" val="322266576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Federal Reserve Bank of Philadelph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752600"/>
            <a:ext cx="5909830"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608896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0" y="2057400"/>
            <a:ext cx="4572000" cy="3477875"/>
          </a:xfrm>
          <a:prstGeom prst="rect">
            <a:avLst/>
          </a:prstGeom>
        </p:spPr>
        <p:txBody>
          <a:bodyPr>
            <a:spAutoFit/>
          </a:bodyPr>
          <a:lstStyle/>
          <a:p>
            <a:pPr eaLnBrk="1" hangingPunct="1"/>
            <a:r>
              <a:rPr lang="en-US" altLang="en-US" sz="2000" b="1" dirty="0">
                <a:latin typeface="Book Antiqua" panose="02040602050305030304" pitchFamily="18" charset="0"/>
              </a:rPr>
              <a:t>“In some cities, investors have bought more than a quarter of the houses sold since the early 2000s, far more than the less than 5 percent purchased by investors prior to the crisis. Meanwhile, the growing proportion of single-family houses being turned into rentals comes amid a steady decline in the nation’s homeownership rate since the mortgage crisis</a:t>
            </a:r>
            <a:r>
              <a:rPr lang="en-US" altLang="en-US" sz="2000" b="1" dirty="0" smtClean="0">
                <a:latin typeface="Book Antiqua" panose="02040602050305030304" pitchFamily="18" charset="0"/>
              </a:rPr>
              <a:t>. …”</a:t>
            </a:r>
            <a:endParaRPr lang="en-US" altLang="en-US" sz="2000" b="1" dirty="0">
              <a:latin typeface="Book Antiqua" panose="02040602050305030304" pitchFamily="18" charset="0"/>
            </a:endParaRPr>
          </a:p>
        </p:txBody>
      </p:sp>
      <p:pic>
        <p:nvPicPr>
          <p:cNvPr id="4" name="Picture 2" descr="Image result for Federal Reserve Bank of Philadelph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819400"/>
            <a:ext cx="3104284" cy="1561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994670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86200" y="1219200"/>
            <a:ext cx="4572000" cy="4708981"/>
          </a:xfrm>
          <a:prstGeom prst="rect">
            <a:avLst/>
          </a:prstGeom>
        </p:spPr>
        <p:txBody>
          <a:bodyPr>
            <a:spAutoFit/>
          </a:bodyPr>
          <a:lstStyle/>
          <a:p>
            <a:pPr eaLnBrk="1" hangingPunct="1"/>
            <a:r>
              <a:rPr lang="en-US" altLang="en-US" sz="2000" b="1" dirty="0" smtClean="0">
                <a:latin typeface="Book Antiqua" panose="02040602050305030304" pitchFamily="18" charset="0"/>
              </a:rPr>
              <a:t>“Institutional investors … can easily out-compete ordinary families looking to buy a home. …Such ‘crowding out’ may exacerbate wealth inequality by robbing families of their chance to accumulate home equity, a form of wealth-building that historically has been a mainstay of middle-class well-being and financial security. When investor purchases raise local house prices, it benefits older and richer people because they re more likely to own their homes, while younger and poor people get priced out.”</a:t>
            </a:r>
            <a:endParaRPr lang="en-US" altLang="en-US" sz="2000" b="1" dirty="0">
              <a:latin typeface="Book Antiqua" panose="02040602050305030304" pitchFamily="18" charset="0"/>
            </a:endParaRPr>
          </a:p>
        </p:txBody>
      </p:sp>
      <p:pic>
        <p:nvPicPr>
          <p:cNvPr id="5" name="Picture 2" descr="Image result for Federal Reserve Bank of Philadelph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590800"/>
            <a:ext cx="3104284" cy="1561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944195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age result for chinese investors in u.s. real estate 20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676400"/>
            <a:ext cx="6172200" cy="3514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062380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descr="Image result for ted turner's land"/>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Rockwell" pitchFamily="18" charset="0"/>
            </a:endParaRPr>
          </a:p>
        </p:txBody>
      </p:sp>
      <p:sp>
        <p:nvSpPr>
          <p:cNvPr id="33795" name="AutoShape 3" descr="Image result for ted turner's land"/>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Rockwell"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4575" y="685800"/>
            <a:ext cx="4514850" cy="229552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0848" y="2819400"/>
            <a:ext cx="4407103" cy="3202496"/>
          </a:xfrm>
          <a:prstGeom prst="rect">
            <a:avLst/>
          </a:prstGeom>
        </p:spPr>
      </p:pic>
    </p:spTree>
    <p:extLst>
      <p:ext uri="{BB962C8B-B14F-4D97-AF65-F5344CB8AC3E}">
        <p14:creationId xmlns:p14="http://schemas.microsoft.com/office/powerpoint/2010/main" val="2212675789"/>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0" y="1066800"/>
            <a:ext cx="5593765" cy="4896409"/>
          </a:xfrm>
          <a:prstGeom prst="rect">
            <a:avLst/>
          </a:prstGeom>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Image result for u.s. land pric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143000"/>
            <a:ext cx="5324499"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6694966"/>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www.cbre.us/-/media/cbre/countryunitedstates/media/files/services/industrial%20and%20logistics/research-content/marketflash/2017/dec-17---pay-dirt/122017-f2.png?la=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447800"/>
            <a:ext cx="5255954" cy="464820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Image result for what is &quot;inland empire&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048000"/>
            <a:ext cx="2352921" cy="1666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2677483"/>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990600"/>
            <a:ext cx="8107680" cy="5067300"/>
          </a:xfrm>
          <a:prstGeom prst="rect">
            <a:avLst/>
          </a:prstGeom>
        </p:spPr>
      </p:pic>
    </p:spTree>
    <p:extLst>
      <p:ext uri="{BB962C8B-B14F-4D97-AF65-F5344CB8AC3E}">
        <p14:creationId xmlns:p14="http://schemas.microsoft.com/office/powerpoint/2010/main" val="2088788076"/>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38600" y="1676400"/>
            <a:ext cx="4572000" cy="3785652"/>
          </a:xfrm>
          <a:prstGeom prst="rect">
            <a:avLst/>
          </a:prstGeom>
        </p:spPr>
        <p:txBody>
          <a:bodyPr>
            <a:spAutoFit/>
          </a:bodyPr>
          <a:lstStyle/>
          <a:p>
            <a:pPr eaLnBrk="1" hangingPunct="1"/>
            <a:r>
              <a:rPr lang="en-US" altLang="en-US" sz="2000" b="1" dirty="0">
                <a:latin typeface="Book Antiqua" panose="02040602050305030304" pitchFamily="18" charset="0"/>
              </a:rPr>
              <a:t>“The researchers arrived at that number by analyzing the prices of vacant parcels of land in Manhattan. This enabled them to avoid the problem of disentangling the land value from the value of the structure that sites on top of it. Using data on all vacant land transactions form 1950 to the first quarter of 2015, they built a land value index that represents the change in Manhattan’s land value over time, adjusted for inflation.”</a:t>
            </a:r>
          </a:p>
        </p:txBody>
      </p:sp>
      <p:pic>
        <p:nvPicPr>
          <p:cNvPr id="4" name="Picture 3"/>
          <p:cNvPicPr>
            <a:picLocks noChangeAspect="1"/>
          </p:cNvPicPr>
          <p:nvPr/>
        </p:nvPicPr>
        <p:blipFill>
          <a:blip r:embed="rId3"/>
          <a:stretch>
            <a:fillRect/>
          </a:stretch>
        </p:blipFill>
        <p:spPr>
          <a:xfrm>
            <a:off x="533400" y="2572936"/>
            <a:ext cx="3272621" cy="1992579"/>
          </a:xfrm>
          <a:prstGeom prst="rect">
            <a:avLst/>
          </a:prstGeom>
        </p:spPr>
      </p:pic>
    </p:spTree>
    <p:extLst>
      <p:ext uri="{BB962C8B-B14F-4D97-AF65-F5344CB8AC3E}">
        <p14:creationId xmlns:p14="http://schemas.microsoft.com/office/powerpoint/2010/main" val="3195994362"/>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4" descr="Image result for new office buildings in manhattan 20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914400"/>
            <a:ext cx="728345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4" descr="http://media.tumblr.com/tumblr_lf2uvz3pB11qdwki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760663"/>
            <a:ext cx="4933950"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3" name="Picture 6" descr="http://inhabitat.com/nyc/wp-content/blogs.dir/2/files/2012/02/brownsville-farm-rockaway-lot-537x4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363" y="3108325"/>
            <a:ext cx="4500562" cy="336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4" name="Picture 8" descr="http://www.theurbanist.org/wp-content/uploads/2015/04/7343-Martin-Luther-King-Jr-Way-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363" y="227013"/>
            <a:ext cx="8104187" cy="298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0346527"/>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6" descr="Image result for grocery sto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762000"/>
            <a:ext cx="84359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5704728"/>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3429000" y="5562600"/>
            <a:ext cx="233910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dirty="0">
                <a:latin typeface="Rockwell" pitchFamily="18" charset="0"/>
              </a:rPr>
              <a:t>End Part </a:t>
            </a:r>
            <a:r>
              <a:rPr lang="en-US" altLang="en-US" sz="3600" b="1" dirty="0" smtClean="0">
                <a:latin typeface="Rockwell" pitchFamily="18" charset="0"/>
              </a:rPr>
              <a:t>8</a:t>
            </a:r>
            <a:endParaRPr lang="en-US" altLang="en-US" sz="3600" b="1" dirty="0">
              <a:latin typeface="Rockwell" pitchFamily="18" charset="0"/>
            </a:endParaRPr>
          </a:p>
        </p:txBody>
      </p:sp>
      <p:pic>
        <p:nvPicPr>
          <p:cNvPr id="6" name="Picture 5" descr="Image result for state of the econom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996" y="381000"/>
            <a:ext cx="7391400" cy="49300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descr="Image result for ted turner's land"/>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Rockwell" pitchFamily="18" charset="0"/>
            </a:endParaRPr>
          </a:p>
        </p:txBody>
      </p:sp>
      <p:sp>
        <p:nvSpPr>
          <p:cNvPr id="33795" name="AutoShape 3" descr="Image result for ted turner's land"/>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Rockwell" pitchFamily="18" charset="0"/>
            </a:endParaRPr>
          </a:p>
        </p:txBody>
      </p:sp>
      <p:sp>
        <p:nvSpPr>
          <p:cNvPr id="2" name="Rectangle 1"/>
          <p:cNvSpPr/>
          <p:nvPr/>
        </p:nvSpPr>
        <p:spPr>
          <a:xfrm>
            <a:off x="4267200" y="1904999"/>
            <a:ext cx="4572000" cy="3046988"/>
          </a:xfrm>
          <a:prstGeom prst="rect">
            <a:avLst/>
          </a:prstGeom>
        </p:spPr>
        <p:txBody>
          <a:bodyPr>
            <a:spAutoFit/>
          </a:bodyPr>
          <a:lstStyle/>
          <a:p>
            <a:r>
              <a:rPr lang="en-US" altLang="en-US" sz="2400" b="1" dirty="0" smtClean="0">
                <a:latin typeface="Book Antiqua" panose="02040602050305030304" pitchFamily="18" charset="0"/>
              </a:rPr>
              <a:t>“Estimates </a:t>
            </a:r>
            <a:r>
              <a:rPr lang="en-US" altLang="en-US" sz="2400" b="1" dirty="0">
                <a:latin typeface="Book Antiqua" panose="02040602050305030304" pitchFamily="18" charset="0"/>
              </a:rPr>
              <a:t>suggest that this 1.89 billion acres of land are collectively worth approximately $23 trillion in 2009 (current prices), with 24% of the land area and $1.8 trillion of the value held by the federal government</a:t>
            </a:r>
            <a:r>
              <a:rPr lang="en-US" altLang="en-US" sz="2400" b="1" dirty="0" smtClean="0">
                <a:latin typeface="Book Antiqua" panose="02040602050305030304" pitchFamily="18" charset="0"/>
              </a:rPr>
              <a:t>.”</a:t>
            </a:r>
            <a:endParaRPr lang="en-US" sz="2400" dirty="0">
              <a:latin typeface="Book Antiqua" panose="0204060205030503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2431796"/>
            <a:ext cx="2743200" cy="1993393"/>
          </a:xfrm>
          <a:prstGeom prst="rect">
            <a:avLst/>
          </a:prstGeom>
        </p:spPr>
      </p:pic>
    </p:spTree>
    <p:extLst>
      <p:ext uri="{BB962C8B-B14F-4D97-AF65-F5344CB8AC3E}">
        <p14:creationId xmlns:p14="http://schemas.microsoft.com/office/powerpoint/2010/main" val="68579350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descr="San_Francisco_-_Cable_C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54000"/>
            <a:ext cx="50292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6" descr="o-SUBURBS-faceboo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556000"/>
            <a:ext cx="4572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8" descr="Midwest-Farm-Communit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260350"/>
            <a:ext cx="4946650" cy="332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10" descr="min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4800" y="3563938"/>
            <a:ext cx="4641850" cy="304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6019800" y="20574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b="1">
              <a:latin typeface="Rockwell" pitchFamily="18" charset="0"/>
            </a:endParaRPr>
          </a:p>
        </p:txBody>
      </p:sp>
      <p:pic>
        <p:nvPicPr>
          <p:cNvPr id="39939" name="Picture 5" descr="1295074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685800"/>
            <a:ext cx="7162800" cy="537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7" descr="FooteCrkWind_DShowal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3810000"/>
            <a:ext cx="4191000" cy="277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6019800" y="20574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b="1">
              <a:latin typeface="Rockwell" pitchFamily="18" charset="0"/>
            </a:endParaRPr>
          </a:p>
        </p:txBody>
      </p:sp>
      <p:pic>
        <p:nvPicPr>
          <p:cNvPr id="41987" name="Picture 4" descr="Las_Vegas_from_Frenchman_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914400"/>
            <a:ext cx="70104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median home price by state 20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609600"/>
            <a:ext cx="6067293" cy="54328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066800"/>
            <a:ext cx="7885113"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6026</TotalTime>
  <Words>3154</Words>
  <Application>Microsoft Office PowerPoint</Application>
  <PresentationFormat>On-screen Show (4:3)</PresentationFormat>
  <Paragraphs>107</Paragraphs>
  <Slides>38</Slides>
  <Notes>38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Book Antiqua</vt:lpstr>
      <vt:lpstr>Rockwell</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 Dodson</dc:creator>
  <cp:lastModifiedBy>Owner</cp:lastModifiedBy>
  <cp:revision>228</cp:revision>
  <dcterms:created xsi:type="dcterms:W3CDTF">2010-08-28T01:18:10Z</dcterms:created>
  <dcterms:modified xsi:type="dcterms:W3CDTF">2019-02-19T05:51:48Z</dcterms:modified>
</cp:coreProperties>
</file>