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657" r:id="rId2"/>
    <p:sldId id="658" r:id="rId3"/>
    <p:sldId id="612" r:id="rId4"/>
    <p:sldId id="660" r:id="rId5"/>
    <p:sldId id="613" r:id="rId6"/>
    <p:sldId id="685" r:id="rId7"/>
    <p:sldId id="614" r:id="rId8"/>
    <p:sldId id="616" r:id="rId9"/>
    <p:sldId id="617" r:id="rId10"/>
    <p:sldId id="686" r:id="rId11"/>
    <p:sldId id="676" r:id="rId12"/>
    <p:sldId id="667" r:id="rId13"/>
    <p:sldId id="674" r:id="rId14"/>
    <p:sldId id="675" r:id="rId15"/>
    <p:sldId id="673" r:id="rId16"/>
    <p:sldId id="619" r:id="rId17"/>
    <p:sldId id="678" r:id="rId18"/>
    <p:sldId id="679" r:id="rId19"/>
    <p:sldId id="687" r:id="rId20"/>
    <p:sldId id="680" r:id="rId21"/>
    <p:sldId id="688" r:id="rId22"/>
    <p:sldId id="677" r:id="rId23"/>
    <p:sldId id="663" r:id="rId24"/>
    <p:sldId id="681" r:id="rId25"/>
    <p:sldId id="682" r:id="rId26"/>
    <p:sldId id="670" r:id="rId27"/>
    <p:sldId id="671" r:id="rId28"/>
    <p:sldId id="683" r:id="rId29"/>
    <p:sldId id="672" r:id="rId30"/>
    <p:sldId id="661" r:id="rId31"/>
    <p:sldId id="684" r:id="rId32"/>
    <p:sldId id="659"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0" autoAdjust="0"/>
    <p:restoredTop sz="74026" autoAdjust="0"/>
  </p:normalViewPr>
  <p:slideViewPr>
    <p:cSldViewPr>
      <p:cViewPr varScale="1">
        <p:scale>
          <a:sx n="89" d="100"/>
          <a:sy n="89" d="100"/>
        </p:scale>
        <p:origin x="65" y="1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75A18F5-9F8A-464E-8782-2565645D5AC1}" type="slidenum">
              <a:rPr lang="en-US" altLang="en-US"/>
              <a:pPr>
                <a:defRPr/>
              </a:pPr>
              <a:t>‹#›</a:t>
            </a:fld>
            <a:endParaRPr lang="en-US" altLang="en-US"/>
          </a:p>
        </p:txBody>
      </p:sp>
    </p:spTree>
    <p:extLst>
      <p:ext uri="{BB962C8B-B14F-4D97-AF65-F5344CB8AC3E}">
        <p14:creationId xmlns:p14="http://schemas.microsoft.com/office/powerpoint/2010/main" val="532689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8D1A4E7-F66C-4FF9-9B6E-32639A721A90}"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68394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09B8914-E93F-40A7-B9E1-DB2DC0042021}"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Some far-sighted farmers are responding to these challenges. Even as they pursue efficiencies in irrigation, many are shifting from water-intense crops like cotton to wheat. Still, others, notably in west Texas, are converting back to non-irrigated dryland agriculture -- a recognition of the stark limitations of irrigation dependency. </a:t>
            </a:r>
            <a:endParaRPr lang="en-US" altLang="en-US" b="1" dirty="0" smtClean="0"/>
          </a:p>
        </p:txBody>
      </p:sp>
    </p:spTree>
    <p:extLst>
      <p:ext uri="{BB962C8B-B14F-4D97-AF65-F5344CB8AC3E}">
        <p14:creationId xmlns:p14="http://schemas.microsoft.com/office/powerpoint/2010/main" val="113161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497261F2-DBCD-45EB-9BEC-E55BD8B180BB}"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dirty="0" smtClean="0"/>
              <a:t>Despite the economic importance of agricultural</a:t>
            </a:r>
            <a:r>
              <a:rPr lang="en-US" altLang="en-US" b="1" baseline="0" dirty="0" smtClean="0"/>
              <a:t> production, the p</a:t>
            </a:r>
            <a:r>
              <a:rPr lang="en-US" altLang="en-US" b="1" dirty="0" smtClean="0"/>
              <a:t>reservation of water</a:t>
            </a:r>
            <a:r>
              <a:rPr lang="en-US" altLang="en-US" b="1" baseline="0" dirty="0" smtClean="0"/>
              <a:t> resources has not been addressed by the states that share and are dependent upon the aquifer.</a:t>
            </a:r>
          </a:p>
          <a:p>
            <a:pPr eaLnBrk="1" hangingPunct="1"/>
            <a:endParaRPr lang="en-US" altLang="en-US" b="1" dirty="0" smtClean="0"/>
          </a:p>
        </p:txBody>
      </p:sp>
    </p:spTree>
    <p:extLst>
      <p:ext uri="{BB962C8B-B14F-4D97-AF65-F5344CB8AC3E}">
        <p14:creationId xmlns:p14="http://schemas.microsoft.com/office/powerpoint/2010/main" val="145452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28EA7C8-F696-4479-88A9-A341134F3F49}"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dirty="0" smtClean="0"/>
              <a:t>The total value of U.S. agricultural exports in </a:t>
            </a:r>
            <a:r>
              <a:rPr lang="en-US" altLang="en-US" b="1" dirty="0" smtClean="0"/>
              <a:t>2018 was $144 billion, up from $140.2 billion in 2017. </a:t>
            </a:r>
            <a:r>
              <a:rPr lang="en-US" altLang="en-US" b="1" dirty="0" smtClean="0"/>
              <a:t>Food exports also represent an important driver of the U.S. economy. Farmers now have to factor in the effect of the Trump administration’s trade policies and whether U.S.</a:t>
            </a:r>
            <a:r>
              <a:rPr lang="en-US" altLang="en-US" b="1" baseline="0" dirty="0" smtClean="0"/>
              <a:t> agricultural commodities will be subject to tariffs imposed in other countries</a:t>
            </a:r>
            <a:r>
              <a:rPr lang="en-US" altLang="en-US" b="1" baseline="0" dirty="0" smtClean="0"/>
              <a:t>. A report issued in December 2018 by the U.S. Department of Agriculture indicated exports of soybeans and wheat were down by ten percent and sixteen percent, respectively, from 2017.</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1406151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28EA7C8-F696-4479-88A9-A341134F3F49}"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dirty="0" smtClean="0"/>
              <a:t>David A. </a:t>
            </a:r>
            <a:r>
              <a:rPr lang="en-US" altLang="en-US" b="1" dirty="0" err="1" smtClean="0"/>
              <a:t>Widmar</a:t>
            </a:r>
            <a:r>
              <a:rPr lang="en-US" altLang="en-US" b="1" dirty="0" smtClean="0"/>
              <a:t>, an agriculture</a:t>
            </a:r>
            <a:r>
              <a:rPr lang="en-US" altLang="en-US" b="1" baseline="0" dirty="0" smtClean="0"/>
              <a:t> economist at Purdue, explains that the U.S. producers have been diversifying for several decades in order to protect themselves from declining demand or prices for specific commodities:</a:t>
            </a:r>
            <a:endParaRPr lang="en-US" altLang="en-US" b="1" dirty="0" smtClean="0"/>
          </a:p>
        </p:txBody>
      </p:sp>
    </p:spTree>
    <p:extLst>
      <p:ext uri="{BB962C8B-B14F-4D97-AF65-F5344CB8AC3E}">
        <p14:creationId xmlns:p14="http://schemas.microsoft.com/office/powerpoint/2010/main" val="2001933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28EA7C8-F696-4479-88A9-A341134F3F49}"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“It’s also important to recognize that the types of agricultural products the United States exports have shifted through time. In the 1970s a majority – 70 percent or more – of the value of ag exports were bulk exports. They were shipments of commodity wheat, corn, soybeans, etc. </a:t>
            </a:r>
            <a:r>
              <a:rPr lang="en-US" sz="1200" b="1" i="0" kern="1200" smtClean="0">
                <a:solidFill>
                  <a:schemeClr val="tx1"/>
                </a:solidFill>
                <a:effectLst/>
                <a:latin typeface="Arial" panose="020B0604020202020204" pitchFamily="34" charset="0"/>
                <a:ea typeface="+mn-ea"/>
                <a:cs typeface="+mn-cs"/>
              </a:rPr>
              <a:t>...”</a:t>
            </a:r>
            <a:endParaRPr lang="en-US" altLang="en-US" b="1" dirty="0" smtClean="0"/>
          </a:p>
        </p:txBody>
      </p:sp>
    </p:spTree>
    <p:extLst>
      <p:ext uri="{BB962C8B-B14F-4D97-AF65-F5344CB8AC3E}">
        <p14:creationId xmlns:p14="http://schemas.microsoft.com/office/powerpoint/2010/main" val="2148576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28EA7C8-F696-4479-88A9-A341134F3F49}"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“More recently exports of consumer-oriented agricultural products have grown significantly. Those products – such as meats, dairy products, fruits, nuts and prepared foods – accounted for 47 percent of the value of exports in 2017. Bulk exports accounted for half the value of exports in the 1970s; today they are at 35 percent.” </a:t>
            </a:r>
            <a:r>
              <a:rPr lang="en-US" sz="1200" b="0" i="0" kern="1200" dirty="0" smtClean="0">
                <a:solidFill>
                  <a:schemeClr val="tx1"/>
                </a:solidFill>
                <a:effectLst/>
                <a:latin typeface="Arial" panose="020B0604020202020204" pitchFamily="34" charset="0"/>
                <a:ea typeface="+mn-ea"/>
                <a:cs typeface="+mn-cs"/>
              </a:rPr>
              <a:t>[Source: David A. </a:t>
            </a:r>
            <a:r>
              <a:rPr lang="en-US" sz="1200" b="0" i="0" kern="1200" dirty="0" err="1" smtClean="0">
                <a:solidFill>
                  <a:schemeClr val="tx1"/>
                </a:solidFill>
                <a:effectLst/>
                <a:latin typeface="Arial" panose="020B0604020202020204" pitchFamily="34" charset="0"/>
                <a:ea typeface="+mn-ea"/>
                <a:cs typeface="+mn-cs"/>
              </a:rPr>
              <a:t>Widmar</a:t>
            </a:r>
            <a:r>
              <a:rPr lang="en-US" sz="1200" b="0" i="0" kern="1200" dirty="0" smtClean="0">
                <a:solidFill>
                  <a:schemeClr val="tx1"/>
                </a:solidFill>
                <a:effectLst/>
                <a:latin typeface="Arial" panose="020B0604020202020204" pitchFamily="34" charset="0"/>
                <a:ea typeface="+mn-ea"/>
                <a:cs typeface="+mn-cs"/>
              </a:rPr>
              <a:t>. “Trade war – Ag exports critical</a:t>
            </a:r>
            <a:r>
              <a:rPr lang="en-US" sz="1200" b="0" i="0" kern="1200" baseline="0" dirty="0" smtClean="0">
                <a:solidFill>
                  <a:schemeClr val="tx1"/>
                </a:solidFill>
                <a:effectLst/>
                <a:latin typeface="Arial" panose="020B0604020202020204" pitchFamily="34" charset="0"/>
                <a:ea typeface="+mn-ea"/>
                <a:cs typeface="+mn-cs"/>
              </a:rPr>
              <a:t> to economy,” Agricultural Economic Insights, 6 March, 2018]</a:t>
            </a:r>
            <a:endParaRPr lang="en-US" altLang="en-US" b="0" dirty="0" smtClean="0"/>
          </a:p>
        </p:txBody>
      </p:sp>
    </p:spTree>
    <p:extLst>
      <p:ext uri="{BB962C8B-B14F-4D97-AF65-F5344CB8AC3E}">
        <p14:creationId xmlns:p14="http://schemas.microsoft.com/office/powerpoint/2010/main" val="202724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31DF943-8E0B-4624-893F-38B8569D513C}"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dirty="0" smtClean="0"/>
              <a:t>Agricultural exports continue to be a primary source of income for U.S. farmers. However, increasing production in other countries continues to exert downward pressure on global commodity prices. Chaotic weather across the nation, whether prolonged drought, heat, cold or rain, drives land prices up or down. </a:t>
            </a:r>
            <a:endParaRPr lang="en-US" altLang="en-US" dirty="0" smtClean="0"/>
          </a:p>
        </p:txBody>
      </p:sp>
    </p:spTree>
    <p:extLst>
      <p:ext uri="{BB962C8B-B14F-4D97-AF65-F5344CB8AC3E}">
        <p14:creationId xmlns:p14="http://schemas.microsoft.com/office/powerpoint/2010/main" val="2888312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53CC895-C13B-457E-8F41-B1842F95EAA3}"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What few of us appreciate is the fact that we import most of the seafood we consume and over one-third of our fresh produce.</a:t>
            </a:r>
          </a:p>
        </p:txBody>
      </p:sp>
    </p:spTree>
    <p:extLst>
      <p:ext uri="{BB962C8B-B14F-4D97-AF65-F5344CB8AC3E}">
        <p14:creationId xmlns:p14="http://schemas.microsoft.com/office/powerpoint/2010/main" val="84967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53CC895-C13B-457E-8F41-B1842F95EAA3}"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Californian</a:t>
            </a:r>
            <a:r>
              <a:rPr lang="en-US" altLang="en-US" b="1" baseline="0" dirty="0" smtClean="0"/>
              <a:t> farmers produce most of the fruits, vegetables and nuts grown in the United States. A major reason is the amount of land watered by irrigation. However, continued water shortages in the Central Valley have brought down farmland prices even as commodity prices (as for almonds) have fallen. </a:t>
            </a:r>
            <a:r>
              <a:rPr lang="en-US" altLang="en-US" b="1" baseline="0" dirty="0" smtClean="0"/>
              <a:t>An analysis by National Oceanic and Atmospheric Administration indicates that the number of acres affected by drought conditions increase by 48 percent during 2018.</a:t>
            </a:r>
            <a:endParaRPr lang="en-US" altLang="en-US" b="1" dirty="0" smtClean="0"/>
          </a:p>
        </p:txBody>
      </p:sp>
    </p:spTree>
    <p:extLst>
      <p:ext uri="{BB962C8B-B14F-4D97-AF65-F5344CB8AC3E}">
        <p14:creationId xmlns:p14="http://schemas.microsoft.com/office/powerpoint/2010/main" val="1342075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53CC895-C13B-457E-8F41-B1842F95EAA3}"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Perhaps more ominously is the condition of California’s two most important reservoirs, where much of the water for California’s two big federal and state water projects is stored. Shasta Lake, the linchpin of the federal Central Valley Project, is just half full, and at 80 percent of historical average for late December. Lake Oroville, which serves the State Water Project, is 29 percent full, and at 47 percent of historical average.</a:t>
            </a:r>
            <a:endParaRPr lang="en-US" altLang="en-US" b="1" dirty="0" smtClean="0"/>
          </a:p>
        </p:txBody>
      </p:sp>
    </p:spTree>
    <p:extLst>
      <p:ext uri="{BB962C8B-B14F-4D97-AF65-F5344CB8AC3E}">
        <p14:creationId xmlns:p14="http://schemas.microsoft.com/office/powerpoint/2010/main" val="279405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spcBef>
                <a:spcPct val="0"/>
              </a:spcBef>
            </a:pPr>
            <a:r>
              <a:rPr lang="en-US" altLang="en-US" b="1" smtClean="0"/>
              <a:t>Most of us live in towns and cities. We are totally dependent on others to produce the food we require. Yet, there are significant threats to our food supply. Climate change, conversion of agricultural land to other uses, and the high cost of agricultural land each requires a public policy response that will result in sustainability of our essential land resources.</a:t>
            </a:r>
          </a:p>
          <a:p>
            <a:pPr eaLnBrk="1" hangingPunct="1"/>
            <a:endParaRPr lang="en-US" altLang="en-US" b="1"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8EDA79F-F9E0-445C-827E-747B4778024C}"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180687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53CC895-C13B-457E-8F41-B1842F95EAA3}"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The organic food market in the United States hit $45.2 billion in sales in 2017, accounting for 5.5% of the food sold in retail</a:t>
            </a:r>
            <a:r>
              <a:rPr lang="en-US" altLang="en-US" b="1" baseline="0" dirty="0" smtClean="0"/>
              <a:t> channels in the U.S. Fruits and vegetables continue to be the largest organic food category, totaling $16.5 billion.</a:t>
            </a:r>
            <a:endParaRPr lang="en-US" altLang="en-US" b="1" dirty="0" smtClean="0"/>
          </a:p>
        </p:txBody>
      </p:sp>
    </p:spTree>
    <p:extLst>
      <p:ext uri="{BB962C8B-B14F-4D97-AF65-F5344CB8AC3E}">
        <p14:creationId xmlns:p14="http://schemas.microsoft.com/office/powerpoint/2010/main" val="3871063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53CC895-C13B-457E-8F41-B1842F95EAA3}"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There are now</a:t>
            </a:r>
            <a:r>
              <a:rPr lang="en-US" altLang="en-US" b="1" baseline="0" dirty="0" smtClean="0"/>
              <a:t> around 17,700 organic farms in the U.S. with 6.5 million harvested acres. </a:t>
            </a:r>
            <a:endParaRPr lang="en-US" altLang="en-US" b="1" dirty="0" smtClean="0"/>
          </a:p>
        </p:txBody>
      </p:sp>
    </p:spTree>
    <p:extLst>
      <p:ext uri="{BB962C8B-B14F-4D97-AF65-F5344CB8AC3E}">
        <p14:creationId xmlns:p14="http://schemas.microsoft.com/office/powerpoint/2010/main" val="3029778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CDEDF230-771D-4059-977F-4A8E2A4C3BF2}"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dirty="0" smtClean="0"/>
              <a:t>It is estimated that 40 percent of the food produced is never consumed, is discarded</a:t>
            </a:r>
            <a:r>
              <a:rPr lang="en-US" altLang="en-US" b="1" baseline="0" dirty="0" smtClean="0"/>
              <a:t> and ends up in land fills. Moreover, one-fourth of all water used in the U.S. is lost due to food waste. And, of course, producing this food consumes a huge amount of fuels that is simply wasted.</a:t>
            </a:r>
            <a:endParaRPr lang="en-US" altLang="en-US" b="1" dirty="0" smtClean="0"/>
          </a:p>
        </p:txBody>
      </p:sp>
    </p:spTree>
    <p:extLst>
      <p:ext uri="{BB962C8B-B14F-4D97-AF65-F5344CB8AC3E}">
        <p14:creationId xmlns:p14="http://schemas.microsoft.com/office/powerpoint/2010/main" val="1752519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1A571B1-C6A9-4F93-AC67-B4D89E3BBE3B}"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dirty="0" smtClean="0"/>
              <a:t>Too little thought </a:t>
            </a:r>
            <a:r>
              <a:rPr lang="en-US" altLang="en-US" b="1" dirty="0" smtClean="0"/>
              <a:t>is as</a:t>
            </a:r>
            <a:r>
              <a:rPr lang="en-US" altLang="en-US" b="1" baseline="0" dirty="0" smtClean="0"/>
              <a:t> yet</a:t>
            </a:r>
            <a:r>
              <a:rPr lang="en-US" altLang="en-US" b="1" dirty="0" smtClean="0"/>
              <a:t> </a:t>
            </a:r>
            <a:r>
              <a:rPr lang="en-US" altLang="en-US" b="1" dirty="0" smtClean="0"/>
              <a:t>given to the environmental damage caused by the methane generated by all of the rotting food in our landfills. Every</a:t>
            </a:r>
            <a:r>
              <a:rPr lang="en-US" altLang="en-US" b="1" baseline="0" dirty="0" smtClean="0"/>
              <a:t> year, the amount of food waste generated is around 38 million tons, only 5 percent of which is diverted away from landfills and incinerators. </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3148641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53CC895-C13B-457E-8F41-B1842F95EAA3}" type="slidenum">
              <a:rPr lang="en-US" altLang="en-US" sz="1200">
                <a:latin typeface="Arial" panose="020B0604020202020204" pitchFamily="34" charset="0"/>
              </a:rPr>
              <a:pPr algn="r" eaLnBrk="1" hangingPunct="1"/>
              <a:t>24</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In</a:t>
            </a:r>
            <a:r>
              <a:rPr lang="en-US" altLang="en-US" b="1" baseline="0" dirty="0" smtClean="0"/>
              <a:t> response, some cities have adopted ordinances that require restaurants to separate all compostable materials from other waste. Food kitchens providing meals to low income individuals are forming partnerships with restaurants and other organizations to recover unconsumed food. Colleges have started compost programs utilizing cafeteria scraps. Elsewhere, college students are delivering </a:t>
            </a:r>
            <a:r>
              <a:rPr lang="en-US" altLang="en-US" b="1" baseline="0" dirty="0" smtClean="0"/>
              <a:t>cafeteria </a:t>
            </a:r>
            <a:r>
              <a:rPr lang="en-US" altLang="en-US" b="1" baseline="0" dirty="0" smtClean="0"/>
              <a:t>leftovers to local food shelters.</a:t>
            </a:r>
            <a:endParaRPr lang="en-US" altLang="en-US" b="1" dirty="0" smtClean="0"/>
          </a:p>
        </p:txBody>
      </p:sp>
    </p:spTree>
    <p:extLst>
      <p:ext uri="{BB962C8B-B14F-4D97-AF65-F5344CB8AC3E}">
        <p14:creationId xmlns:p14="http://schemas.microsoft.com/office/powerpoint/2010/main" val="3265144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53CC895-C13B-457E-8F41-B1842F95EAA3}" type="slidenum">
              <a:rPr lang="en-US" altLang="en-US" sz="1200">
                <a:latin typeface="Arial" panose="020B0604020202020204" pitchFamily="34" charset="0"/>
              </a:rPr>
              <a:pPr algn="r" eaLnBrk="1" hangingPunct="1"/>
              <a:t>25</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Another positive development</a:t>
            </a:r>
            <a:r>
              <a:rPr lang="en-US" altLang="en-US" b="1" baseline="0" dirty="0" smtClean="0"/>
              <a:t> is that at least a few of the world’s largest food companies are measuring and publicly reporting on their food loss and waste. In the United States, Campbell Soup Company, Kellogg Company, Unilever and Walmart all have active food loss and waste reduction programs.</a:t>
            </a:r>
          </a:p>
          <a:p>
            <a:pPr eaLnBrk="1" hangingPunct="1"/>
            <a:endParaRPr lang="en-US" altLang="en-US" b="1" dirty="0" smtClean="0"/>
          </a:p>
        </p:txBody>
      </p:sp>
    </p:spTree>
    <p:extLst>
      <p:ext uri="{BB962C8B-B14F-4D97-AF65-F5344CB8AC3E}">
        <p14:creationId xmlns:p14="http://schemas.microsoft.com/office/powerpoint/2010/main" val="2452137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53CC895-C13B-457E-8F41-B1842F95EAA3}"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In</a:t>
            </a:r>
            <a:r>
              <a:rPr lang="en-US" altLang="en-US" b="1" baseline="0" dirty="0" smtClean="0"/>
              <a:t> many U.S. cities areas have been abandoned by industry and residents. Slowly, some of these areas are being converted into community gardens and urban farms.</a:t>
            </a:r>
            <a:endParaRPr lang="en-US" altLang="en-US" b="1" dirty="0" smtClean="0"/>
          </a:p>
        </p:txBody>
      </p:sp>
    </p:spTree>
    <p:extLst>
      <p:ext uri="{BB962C8B-B14F-4D97-AF65-F5344CB8AC3E}">
        <p14:creationId xmlns:p14="http://schemas.microsoft.com/office/powerpoint/2010/main" val="1781647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3D99630-1084-4B0F-8E86-C3D2C1454D22}" type="slidenum">
              <a:rPr lang="en-US" altLang="en-US" sz="1200">
                <a:latin typeface="Arial" panose="020B0604020202020204" pitchFamily="34" charset="0"/>
              </a:rPr>
              <a:pPr algn="r" eaLnBrk="1" hangingPunct="1"/>
              <a:t>27</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The City of Detroit, which in</a:t>
            </a:r>
            <a:r>
              <a:rPr lang="en-US" altLang="en-US" b="1" baseline="0" dirty="0" smtClean="0"/>
              <a:t> 2013 had </a:t>
            </a:r>
            <a:r>
              <a:rPr lang="en-US" altLang="en-US" b="1" dirty="0" smtClean="0"/>
              <a:t>some</a:t>
            </a:r>
            <a:r>
              <a:rPr lang="en-US" altLang="en-US" b="1" baseline="0" dirty="0" smtClean="0"/>
              <a:t> 200,000 vacant parcels of land, passed a new urban agriculture ordinance. The result has been the creation of more than 1,350 community gardens. </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547463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3D99630-1084-4B0F-8E86-C3D2C1454D22}" type="slidenum">
              <a:rPr lang="en-US" altLang="en-US" sz="1200">
                <a:latin typeface="Arial" panose="020B0604020202020204" pitchFamily="34" charset="0"/>
              </a:rPr>
              <a:pPr algn="r" eaLnBrk="1" hangingPunct="1"/>
              <a:t>28</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baseline="0" dirty="0" smtClean="0"/>
              <a:t>One company, </a:t>
            </a:r>
            <a:r>
              <a:rPr lang="en-US" altLang="en-US" b="1" baseline="0" dirty="0" err="1" smtClean="0"/>
              <a:t>Hantz</a:t>
            </a:r>
            <a:r>
              <a:rPr lang="en-US" altLang="en-US" b="1" baseline="0" dirty="0" smtClean="0"/>
              <a:t> </a:t>
            </a:r>
            <a:r>
              <a:rPr lang="en-US" altLang="en-US" b="1" baseline="0" dirty="0" smtClean="0"/>
              <a:t>Woodlands,  </a:t>
            </a:r>
            <a:r>
              <a:rPr lang="en-US" altLang="en-US" b="1" baseline="0" dirty="0" smtClean="0"/>
              <a:t>owned by Detroit resident John </a:t>
            </a:r>
            <a:r>
              <a:rPr lang="en-US" altLang="en-US" b="1" baseline="0" dirty="0" err="1" smtClean="0"/>
              <a:t>Hantz</a:t>
            </a:r>
            <a:r>
              <a:rPr lang="en-US" altLang="en-US" b="1" baseline="0" dirty="0" smtClean="0"/>
              <a:t>, acquired 1,500 parcels in 2013 with plans to establish a large urban farm. Opposition from community groups and city officials concerned about one individual gaining control over a large amount of land – even if currently abandoned and having almost no sales value -- forced </a:t>
            </a:r>
            <a:r>
              <a:rPr lang="en-US" altLang="en-US" b="1" baseline="0" dirty="0" err="1" smtClean="0"/>
              <a:t>Hantz</a:t>
            </a:r>
            <a:r>
              <a:rPr lang="en-US" altLang="en-US" b="1" baseline="0" dirty="0" smtClean="0"/>
              <a:t> to change his plans. He purchased 150 acres of land at $200 per acre from the city.  </a:t>
            </a:r>
            <a:r>
              <a:rPr lang="en-US" altLang="en-US" b="1" baseline="0" dirty="0" err="1" smtClean="0"/>
              <a:t>Hantz</a:t>
            </a:r>
            <a:r>
              <a:rPr lang="en-US" altLang="en-US" b="1" baseline="0" dirty="0" smtClean="0"/>
              <a:t> demolished 50 blighted houses, cleared the land of trash and weeds and began to plant trees with the intent of eventually harvesting the timber</a:t>
            </a:r>
            <a:r>
              <a:rPr lang="en-US" altLang="en-US" b="1" baseline="0" dirty="0" smtClean="0"/>
              <a:t>.</a:t>
            </a:r>
            <a:endParaRPr lang="en-US" altLang="en-US" b="1" baseline="0" dirty="0" smtClean="0"/>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1146110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3D99630-1084-4B0F-8E86-C3D2C1454D22}" type="slidenum">
              <a:rPr lang="en-US" altLang="en-US" sz="1200">
                <a:latin typeface="Arial" panose="020B0604020202020204" pitchFamily="34" charset="0"/>
              </a:rPr>
              <a:pPr algn="r" eaLnBrk="1" hangingPunct="1"/>
              <a:t>29</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Another economically</a:t>
            </a:r>
            <a:r>
              <a:rPr lang="en-US" altLang="en-US" b="1" baseline="0" dirty="0" smtClean="0"/>
              <a:t> distressed northern city, Cleveland, is also undergoing a dramatic expansion of community gardens and urban farming.</a:t>
            </a:r>
            <a:endParaRPr lang="en-US" altLang="en-US" b="1" dirty="0" smtClean="0"/>
          </a:p>
        </p:txBody>
      </p:sp>
    </p:spTree>
    <p:extLst>
      <p:ext uri="{BB962C8B-B14F-4D97-AF65-F5344CB8AC3E}">
        <p14:creationId xmlns:p14="http://schemas.microsoft.com/office/powerpoint/2010/main" val="361211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69C9E91-1C15-4D4F-B4F9-CD1D5D412C8B}"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About 920 million acres of land across the United States is dedicated to agriculture. </a:t>
            </a:r>
          </a:p>
          <a:p>
            <a:pPr eaLnBrk="1" hangingPunct="1"/>
            <a:endParaRPr lang="en-US" altLang="en-US" b="1" smtClean="0"/>
          </a:p>
        </p:txBody>
      </p:sp>
    </p:spTree>
    <p:extLst>
      <p:ext uri="{BB962C8B-B14F-4D97-AF65-F5344CB8AC3E}">
        <p14:creationId xmlns:p14="http://schemas.microsoft.com/office/powerpoint/2010/main" val="3372864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3D99630-1084-4B0F-8E86-C3D2C1454D22}" type="slidenum">
              <a:rPr lang="en-US" altLang="en-US" sz="1200">
                <a:latin typeface="Arial" panose="020B0604020202020204" pitchFamily="34" charset="0"/>
              </a:rPr>
              <a:pPr algn="r" eaLnBrk="1" hangingPunct="1"/>
              <a:t>30</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Even New York City has managed to cultivate vacant land. Brooklyn</a:t>
            </a:r>
            <a:r>
              <a:rPr lang="en-US" altLang="en-US" b="1" baseline="0" dirty="0" smtClean="0"/>
              <a:t> is home to a gigantic rooftop farm called Brooklyn Grange</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2565895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3D99630-1084-4B0F-8E86-C3D2C1454D22}" type="slidenum">
              <a:rPr lang="en-US" altLang="en-US" sz="1200">
                <a:latin typeface="Arial" panose="020B0604020202020204" pitchFamily="34" charset="0"/>
              </a:rPr>
              <a:pPr algn="r" eaLnBrk="1" hangingPunct="1"/>
              <a:t>31</a:t>
            </a:fld>
            <a:endParaRPr lang="en-US" altLang="en-US"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We are </a:t>
            </a:r>
            <a:r>
              <a:rPr lang="en-US" altLang="en-US" b="1" dirty="0" smtClean="0"/>
              <a:t>a nation </a:t>
            </a:r>
            <a:r>
              <a:rPr lang="en-US" altLang="en-US" b="1" dirty="0" smtClean="0"/>
              <a:t>that relies heavily on borrowing to </a:t>
            </a:r>
            <a:r>
              <a:rPr lang="en-US" altLang="en-US" b="1" dirty="0" smtClean="0"/>
              <a:t>acquire much </a:t>
            </a:r>
            <a:r>
              <a:rPr lang="en-US" altLang="en-US" b="1" dirty="0" smtClean="0"/>
              <a:t>of what we purchase and consume. Our</a:t>
            </a:r>
            <a:r>
              <a:rPr lang="en-US" altLang="en-US" b="1" baseline="0" dirty="0" smtClean="0"/>
              <a:t> government at all levels also borrows in order to fund the construction of new infrastructure as well as to balance budgets. In short, we are at risk of death by debt strangulation</a:t>
            </a:r>
            <a:r>
              <a:rPr lang="en-US" altLang="en-US" b="1" baseline="0" dirty="0" smtClean="0"/>
              <a:t>. We will explore these issues next.</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2942310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endParaRPr lang="en-US" altLang="en-US" b="1" smtClean="0"/>
          </a:p>
        </p:txBody>
      </p:sp>
      <p:sp>
        <p:nvSpPr>
          <p:cNvPr id="34820"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85BB3C1-5609-497E-B275-1DF2B656A349}" type="slidenum">
              <a:rPr lang="en-US" altLang="en-US" smtClean="0">
                <a:latin typeface="Arial" panose="020B0604020202020204" pitchFamily="34" charset="0"/>
              </a:rPr>
              <a:pPr/>
              <a:t>32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6335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52439D9-5CA5-4294-9E9A-89990323942F}"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Some of the best land is under increasing pressure from sprawling development. One consequence is to drive up land prices to a level that prevents younger adults who would like to enter farming from acquiring or even leasing sufficient acreage to be profitable.</a:t>
            </a:r>
          </a:p>
          <a:p>
            <a:pPr eaLnBrk="1" hangingPunct="1"/>
            <a:endParaRPr lang="en-US" altLang="en-US" b="1" smtClean="0"/>
          </a:p>
        </p:txBody>
      </p:sp>
    </p:spTree>
    <p:extLst>
      <p:ext uri="{BB962C8B-B14F-4D97-AF65-F5344CB8AC3E}">
        <p14:creationId xmlns:p14="http://schemas.microsoft.com/office/powerpoint/2010/main" val="78198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7B38221-7628-4C03-BBB8-C7A2493037EE}"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b="1" dirty="0" smtClean="0"/>
          </a:p>
          <a:p>
            <a:pPr eaLnBrk="1" hangingPunct="1"/>
            <a:r>
              <a:rPr lang="en-US" altLang="en-US" b="1" dirty="0" smtClean="0"/>
              <a:t>The U.S. Department of Agriculture estimates that at least 30 percent of U.S.</a:t>
            </a:r>
            <a:r>
              <a:rPr lang="en-US" altLang="en-US" b="1" baseline="0" dirty="0" smtClean="0"/>
              <a:t> farmland is owned by non-operators who lease land out to actual farmers. For investors, farmland has outperformed most other asset classes for the last two decades, delivering an average return of 12 percent per year. Roughly 25 million acres, or about 2 percent of the 930 million agricultural acres are in foreign hands. </a:t>
            </a:r>
            <a:endParaRPr lang="en-US" altLang="en-US" b="1" dirty="0" smtClean="0"/>
          </a:p>
          <a:p>
            <a:pPr eaLnBrk="1" hangingPunct="1"/>
            <a:endParaRPr lang="en-US" altLang="en-US" b="1" dirty="0" smtClean="0"/>
          </a:p>
          <a:p>
            <a:pPr eaLnBrk="1" hangingPunct="1"/>
            <a:r>
              <a:rPr lang="en-US" altLang="en-US" b="1" dirty="0" smtClean="0"/>
              <a:t> </a:t>
            </a:r>
          </a:p>
        </p:txBody>
      </p:sp>
    </p:spTree>
    <p:extLst>
      <p:ext uri="{BB962C8B-B14F-4D97-AF65-F5344CB8AC3E}">
        <p14:creationId xmlns:p14="http://schemas.microsoft.com/office/powerpoint/2010/main" val="193419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7B38221-7628-4C03-BBB8-C7A2493037EE}"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b="1" dirty="0" smtClean="0"/>
          </a:p>
          <a:p>
            <a:pPr eaLnBrk="1" hangingPunct="1"/>
            <a:r>
              <a:rPr lang="en-US" altLang="en-US" b="1" baseline="0" dirty="0" smtClean="0"/>
              <a:t>Chinese </a:t>
            </a:r>
            <a:r>
              <a:rPr lang="en-US" altLang="en-US" b="1" baseline="0" dirty="0" smtClean="0"/>
              <a:t>investors now own over 400 U.S. farms totaling 100,000 </a:t>
            </a:r>
            <a:r>
              <a:rPr lang="en-US" altLang="en-US" b="1" baseline="0" dirty="0" smtClean="0"/>
              <a:t>acres. These acquisitions are part of a broad global strategy to gain greater control over the supply chain for imported agricultural products. </a:t>
            </a:r>
            <a:endParaRPr lang="en-US" altLang="en-US" b="1" dirty="0" smtClean="0"/>
          </a:p>
          <a:p>
            <a:pPr eaLnBrk="1" hangingPunct="1"/>
            <a:endParaRPr lang="en-US" altLang="en-US" b="1" dirty="0" smtClean="0"/>
          </a:p>
          <a:p>
            <a:pPr eaLnBrk="1" hangingPunct="1"/>
            <a:r>
              <a:rPr lang="en-US" altLang="en-US" b="1" dirty="0" smtClean="0"/>
              <a:t> </a:t>
            </a:r>
          </a:p>
        </p:txBody>
      </p:sp>
    </p:spTree>
    <p:extLst>
      <p:ext uri="{BB962C8B-B14F-4D97-AF65-F5344CB8AC3E}">
        <p14:creationId xmlns:p14="http://schemas.microsoft.com/office/powerpoint/2010/main" val="295089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DA567A51-258E-4C03-ABA7-1038EA651C34}"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Without doubt, the greatest natural threat to agricultural production is declining rainfall in many parts of the country. The nation’s primary aquifers are also in decline, with the result that wide areas of land in arid regions may eventually no longer be able to rely on irrigation for cultivation of crops. </a:t>
            </a:r>
          </a:p>
          <a:p>
            <a:pPr eaLnBrk="1" hangingPunct="1"/>
            <a:endParaRPr lang="en-US" altLang="en-US" b="1" dirty="0" smtClean="0"/>
          </a:p>
        </p:txBody>
      </p:sp>
    </p:spTree>
    <p:extLst>
      <p:ext uri="{BB962C8B-B14F-4D97-AF65-F5344CB8AC3E}">
        <p14:creationId xmlns:p14="http://schemas.microsoft.com/office/powerpoint/2010/main" val="247159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B7E0748-07E2-476C-BF6B-2563C75A74C8}"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The Ogallala Aquifer, whose total water storage is about equal to that of Lake Huron in the Midwest, is the single most important source of water in the High Plains region, providing nearly all the water for residential, industrial, and agricultural use. The disappearance of this supply of water would cause the value of land in the region to fall dramatically and, potentially, a great migration of people from the region.</a:t>
            </a:r>
          </a:p>
          <a:p>
            <a:pPr eaLnBrk="1" hangingPunct="1"/>
            <a:endParaRPr lang="en-US" altLang="en-US" b="1" smtClean="0"/>
          </a:p>
        </p:txBody>
      </p:sp>
    </p:spTree>
    <p:extLst>
      <p:ext uri="{BB962C8B-B14F-4D97-AF65-F5344CB8AC3E}">
        <p14:creationId xmlns:p14="http://schemas.microsoft.com/office/powerpoint/2010/main" val="292392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09B8914-E93F-40A7-B9E1-DB2DC0042021}"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dirty="0" smtClean="0"/>
              <a:t>The Aquifer supports nearly one-fifth of the wheat, corn, cotton, and cattle produced in the United States. Crops provide grains and hay for confined feeding of cattle and hogs and for dairies. The cattle feedlots support a large meatpacking industry. All this is threatened by the loss of access to water, but conservation efforts are hampered by counter-productive</a:t>
            </a:r>
            <a:r>
              <a:rPr lang="en-US" altLang="en-US" b="1" baseline="0" dirty="0" smtClean="0"/>
              <a:t> </a:t>
            </a:r>
            <a:r>
              <a:rPr lang="en-US" altLang="en-US" b="1" dirty="0" smtClean="0"/>
              <a:t>subsidies that drive wasteful water consumption.</a:t>
            </a:r>
          </a:p>
          <a:p>
            <a:pPr eaLnBrk="1" hangingPunct="1"/>
            <a:endParaRPr lang="en-US" altLang="en-US" b="1" dirty="0" smtClean="0"/>
          </a:p>
          <a:p>
            <a:pPr eaLnBrk="1" hangingPunct="1"/>
            <a:r>
              <a:rPr lang="en-US" altLang="en-US" b="1" dirty="0" smtClean="0"/>
              <a:t> </a:t>
            </a:r>
          </a:p>
        </p:txBody>
      </p:sp>
    </p:spTree>
    <p:extLst>
      <p:ext uri="{BB962C8B-B14F-4D97-AF65-F5344CB8AC3E}">
        <p14:creationId xmlns:p14="http://schemas.microsoft.com/office/powerpoint/2010/main" val="377487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4B63E08-CA74-4180-B284-2FFB483C607B}" type="slidenum">
              <a:rPr lang="en-US" altLang="en-US"/>
              <a:pPr>
                <a:defRPr/>
              </a:pPr>
              <a:t>‹#›</a:t>
            </a:fld>
            <a:endParaRPr lang="en-US" altLang="en-US"/>
          </a:p>
        </p:txBody>
      </p:sp>
    </p:spTree>
    <p:extLst>
      <p:ext uri="{BB962C8B-B14F-4D97-AF65-F5344CB8AC3E}">
        <p14:creationId xmlns:p14="http://schemas.microsoft.com/office/powerpoint/2010/main" val="39294766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6D59E9-8919-4F51-9467-A8849B92A6AC}" type="slidenum">
              <a:rPr lang="en-US" altLang="en-US"/>
              <a:pPr>
                <a:defRPr/>
              </a:pPr>
              <a:t>‹#›</a:t>
            </a:fld>
            <a:endParaRPr lang="en-US" altLang="en-US"/>
          </a:p>
        </p:txBody>
      </p:sp>
    </p:spTree>
    <p:extLst>
      <p:ext uri="{BB962C8B-B14F-4D97-AF65-F5344CB8AC3E}">
        <p14:creationId xmlns:p14="http://schemas.microsoft.com/office/powerpoint/2010/main" val="8859949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9EAE43-26A6-4720-B9CB-6C3438AFE1DD}" type="slidenum">
              <a:rPr lang="en-US" altLang="en-US"/>
              <a:pPr>
                <a:defRPr/>
              </a:pPr>
              <a:t>‹#›</a:t>
            </a:fld>
            <a:endParaRPr lang="en-US" altLang="en-US"/>
          </a:p>
        </p:txBody>
      </p:sp>
    </p:spTree>
    <p:extLst>
      <p:ext uri="{BB962C8B-B14F-4D97-AF65-F5344CB8AC3E}">
        <p14:creationId xmlns:p14="http://schemas.microsoft.com/office/powerpoint/2010/main" val="19735489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680C46A-5257-485C-B4C0-7A7C8E8FA491}" type="slidenum">
              <a:rPr lang="en-US" altLang="en-US"/>
              <a:pPr>
                <a:defRPr/>
              </a:pPr>
              <a:t>‹#›</a:t>
            </a:fld>
            <a:endParaRPr lang="en-US" altLang="en-US"/>
          </a:p>
        </p:txBody>
      </p:sp>
    </p:spTree>
    <p:extLst>
      <p:ext uri="{BB962C8B-B14F-4D97-AF65-F5344CB8AC3E}">
        <p14:creationId xmlns:p14="http://schemas.microsoft.com/office/powerpoint/2010/main" val="25990722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18B5F3-B95D-481B-B749-42F16CBD6436}" type="slidenum">
              <a:rPr lang="en-US" altLang="en-US"/>
              <a:pPr>
                <a:defRPr/>
              </a:pPr>
              <a:t>‹#›</a:t>
            </a:fld>
            <a:endParaRPr lang="en-US" altLang="en-US"/>
          </a:p>
        </p:txBody>
      </p:sp>
    </p:spTree>
    <p:extLst>
      <p:ext uri="{BB962C8B-B14F-4D97-AF65-F5344CB8AC3E}">
        <p14:creationId xmlns:p14="http://schemas.microsoft.com/office/powerpoint/2010/main" val="3581698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3BDA3D5-7035-4FCE-A56C-B753400D802A}" type="slidenum">
              <a:rPr lang="en-US" altLang="en-US"/>
              <a:pPr>
                <a:defRPr/>
              </a:pPr>
              <a:t>‹#›</a:t>
            </a:fld>
            <a:endParaRPr lang="en-US" altLang="en-US"/>
          </a:p>
        </p:txBody>
      </p:sp>
    </p:spTree>
    <p:extLst>
      <p:ext uri="{BB962C8B-B14F-4D97-AF65-F5344CB8AC3E}">
        <p14:creationId xmlns:p14="http://schemas.microsoft.com/office/powerpoint/2010/main" val="38971811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514C8D-D0B8-4171-875B-1E8FA292A40E}" type="slidenum">
              <a:rPr lang="en-US" altLang="en-US"/>
              <a:pPr>
                <a:defRPr/>
              </a:pPr>
              <a:t>‹#›</a:t>
            </a:fld>
            <a:endParaRPr lang="en-US" altLang="en-US"/>
          </a:p>
        </p:txBody>
      </p:sp>
    </p:spTree>
    <p:extLst>
      <p:ext uri="{BB962C8B-B14F-4D97-AF65-F5344CB8AC3E}">
        <p14:creationId xmlns:p14="http://schemas.microsoft.com/office/powerpoint/2010/main" val="41896759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C0A0EFF-BDCA-4399-ADDD-65C38BF952E8}" type="slidenum">
              <a:rPr lang="en-US" altLang="en-US"/>
              <a:pPr>
                <a:defRPr/>
              </a:pPr>
              <a:t>‹#›</a:t>
            </a:fld>
            <a:endParaRPr lang="en-US" altLang="en-US"/>
          </a:p>
        </p:txBody>
      </p:sp>
    </p:spTree>
    <p:extLst>
      <p:ext uri="{BB962C8B-B14F-4D97-AF65-F5344CB8AC3E}">
        <p14:creationId xmlns:p14="http://schemas.microsoft.com/office/powerpoint/2010/main" val="9017367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9026B9E-34D8-41B7-8843-3DAF6FE9AE8E}" type="slidenum">
              <a:rPr lang="en-US" altLang="en-US"/>
              <a:pPr>
                <a:defRPr/>
              </a:pPr>
              <a:t>‹#›</a:t>
            </a:fld>
            <a:endParaRPr lang="en-US" altLang="en-US"/>
          </a:p>
        </p:txBody>
      </p:sp>
    </p:spTree>
    <p:extLst>
      <p:ext uri="{BB962C8B-B14F-4D97-AF65-F5344CB8AC3E}">
        <p14:creationId xmlns:p14="http://schemas.microsoft.com/office/powerpoint/2010/main" val="42345753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4707CF3-072A-4D8A-9FC7-9F178580DE7F}" type="slidenum">
              <a:rPr lang="en-US" altLang="en-US"/>
              <a:pPr>
                <a:defRPr/>
              </a:pPr>
              <a:t>‹#›</a:t>
            </a:fld>
            <a:endParaRPr lang="en-US" altLang="en-US"/>
          </a:p>
        </p:txBody>
      </p:sp>
    </p:spTree>
    <p:extLst>
      <p:ext uri="{BB962C8B-B14F-4D97-AF65-F5344CB8AC3E}">
        <p14:creationId xmlns:p14="http://schemas.microsoft.com/office/powerpoint/2010/main" val="34684295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339450-A4AA-4D7E-A368-3D77305CA348}" type="slidenum">
              <a:rPr lang="en-US" altLang="en-US"/>
              <a:pPr>
                <a:defRPr/>
              </a:pPr>
              <a:t>‹#›</a:t>
            </a:fld>
            <a:endParaRPr lang="en-US" altLang="en-US"/>
          </a:p>
        </p:txBody>
      </p:sp>
    </p:spTree>
    <p:extLst>
      <p:ext uri="{BB962C8B-B14F-4D97-AF65-F5344CB8AC3E}">
        <p14:creationId xmlns:p14="http://schemas.microsoft.com/office/powerpoint/2010/main" val="19989603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DF18F2-3B60-4330-B157-610116195FB9}" type="slidenum">
              <a:rPr lang="en-US" altLang="en-US"/>
              <a:pPr>
                <a:defRPr/>
              </a:pPr>
              <a:t>‹#›</a:t>
            </a:fld>
            <a:endParaRPr lang="en-US" altLang="en-US"/>
          </a:p>
        </p:txBody>
      </p:sp>
    </p:spTree>
    <p:extLst>
      <p:ext uri="{BB962C8B-B14F-4D97-AF65-F5344CB8AC3E}">
        <p14:creationId xmlns:p14="http://schemas.microsoft.com/office/powerpoint/2010/main" val="8664840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BE90467A-CA3D-442D-BA5E-C1793C7C70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6887" y="5364107"/>
            <a:ext cx="4746812" cy="1384995"/>
          </a:xfrm>
          <a:prstGeom prst="rect">
            <a:avLst/>
          </a:prstGeom>
          <a:noFill/>
        </p:spPr>
        <p:txBody>
          <a:bodyPr wrap="square">
            <a:spAutoFit/>
          </a:bodyPr>
          <a:lstStyle/>
          <a:p>
            <a:pPr algn="ctr">
              <a:defRPr/>
            </a:pPr>
            <a:r>
              <a:rPr lang="en-US" sz="2800" b="1" dirty="0"/>
              <a:t>The State of the United </a:t>
            </a:r>
            <a:r>
              <a:rPr lang="en-US" sz="2800" b="1" dirty="0" smtClean="0"/>
              <a:t>States</a:t>
            </a:r>
          </a:p>
          <a:p>
            <a:pPr algn="ctr">
              <a:defRPr/>
            </a:pPr>
            <a:r>
              <a:rPr lang="en-US" sz="2800" b="1" dirty="0" smtClean="0"/>
              <a:t>ECONOMY and SOCIETY</a:t>
            </a:r>
          </a:p>
          <a:p>
            <a:pPr algn="ctr">
              <a:defRPr/>
            </a:pPr>
            <a:r>
              <a:rPr lang="en-US" sz="2800" b="1" dirty="0" smtClean="0"/>
              <a:t>Part 9</a:t>
            </a:r>
            <a:endParaRPr lang="en-US" sz="2800" b="1" dirty="0"/>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93" y="304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050" name="Picture 2" descr="Image result for dryland agri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6972300" cy="464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520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9459" name="Picture 5" descr="16609_2174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31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7365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65538" name="Picture 2" descr="Image result for top five markets for u.s. agricultural ex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6912646"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0760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028" name="Picture 4" descr="David Widm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66800"/>
            <a:ext cx="354968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068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sp>
        <p:nvSpPr>
          <p:cNvPr id="2" name="Rectangle 1"/>
          <p:cNvSpPr/>
          <p:nvPr/>
        </p:nvSpPr>
        <p:spPr>
          <a:xfrm>
            <a:off x="3276600" y="1524000"/>
            <a:ext cx="4876800" cy="3785652"/>
          </a:xfrm>
          <a:prstGeom prst="rect">
            <a:avLst/>
          </a:prstGeom>
        </p:spPr>
        <p:txBody>
          <a:bodyPr wrap="square">
            <a:spAutoFit/>
          </a:bodyPr>
          <a:lstStyle/>
          <a:p>
            <a:pPr eaLnBrk="1" hangingPunct="1"/>
            <a:r>
              <a:rPr lang="en-US" sz="2400" b="1" dirty="0">
                <a:latin typeface="Book Antiqua" panose="02040602050305030304" pitchFamily="18" charset="0"/>
              </a:rPr>
              <a:t>“It’s also important to recognize that the types of agricultural products the United States exports have shifted through time. In the 1970s a majority – 70 percent or more – of the value of ag exports were bulk exports. They were shipments of commodity wheat, corn, soybeans, etc</a:t>
            </a:r>
            <a:r>
              <a:rPr lang="en-US" sz="2400" b="1" dirty="0" smtClean="0">
                <a:latin typeface="Book Antiqua" panose="02040602050305030304" pitchFamily="18" charset="0"/>
              </a:rPr>
              <a:t>. ...”</a:t>
            </a:r>
            <a:endParaRPr lang="en-US" altLang="en-US" sz="2400" b="1" dirty="0">
              <a:latin typeface="Book Antiqua" panose="02040602050305030304" pitchFamily="18" charset="0"/>
            </a:endParaRPr>
          </a:p>
        </p:txBody>
      </p:sp>
      <p:pic>
        <p:nvPicPr>
          <p:cNvPr id="2050" name="Picture 2" descr="David Widm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2000250" cy="257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0344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sp>
        <p:nvSpPr>
          <p:cNvPr id="2" name="Rectangle 1"/>
          <p:cNvSpPr/>
          <p:nvPr/>
        </p:nvSpPr>
        <p:spPr>
          <a:xfrm>
            <a:off x="3200400" y="1371600"/>
            <a:ext cx="5245200" cy="3785652"/>
          </a:xfrm>
          <a:prstGeom prst="rect">
            <a:avLst/>
          </a:prstGeom>
        </p:spPr>
        <p:txBody>
          <a:bodyPr wrap="square">
            <a:spAutoFit/>
          </a:bodyPr>
          <a:lstStyle/>
          <a:p>
            <a:pPr eaLnBrk="1" hangingPunct="1"/>
            <a:r>
              <a:rPr lang="en-US" sz="2400" b="1" dirty="0" smtClean="0">
                <a:latin typeface="Book Antiqua" panose="02040602050305030304" pitchFamily="18" charset="0"/>
              </a:rPr>
              <a:t>“More </a:t>
            </a:r>
            <a:r>
              <a:rPr lang="en-US" sz="2400" b="1" dirty="0">
                <a:latin typeface="Book Antiqua" panose="02040602050305030304" pitchFamily="18" charset="0"/>
              </a:rPr>
              <a:t>recently exports of consumer-oriented agricultural products have grown significantly. Those products – such as meats, dairy products, fruits, nuts and prepared foods – accounted for 47 percent of the value of exports in 2017. Bulk exports accounted for half the value of exports in the 1970s; today they are at 35 percent.”</a:t>
            </a:r>
            <a:endParaRPr lang="en-US" altLang="en-US" sz="2400" b="1" dirty="0">
              <a:latin typeface="Book Antiqua" panose="02040602050305030304" pitchFamily="18" charset="0"/>
            </a:endParaRPr>
          </a:p>
        </p:txBody>
      </p:sp>
      <p:pic>
        <p:nvPicPr>
          <p:cNvPr id="3074" name="Picture 2" descr="David Widm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1847850" cy="238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167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082" name="Picture 10" descr="Image result for 2018 cropland value by state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09600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96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1371600"/>
            <a:ext cx="3676650" cy="399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443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69634" name="Picture 2" descr="Image result for farmland prices in Califor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4168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1967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098" name="Picture 2" descr="Image result for california reservo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14153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8217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1905000" y="5715000"/>
            <a:ext cx="5036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Rockwell" pitchFamily="18" charset="0"/>
              </a:rPr>
              <a:t>Can We Feed Everyone?</a:t>
            </a:r>
          </a:p>
        </p:txBody>
      </p:sp>
      <p:pic>
        <p:nvPicPr>
          <p:cNvPr id="5"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5122" name="Picture 2" descr="U.S. organic food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38400"/>
            <a:ext cx="745268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719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6146" name="Picture 2" descr="blobid1 1539381492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362825" cy="394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3965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098" name="Picture 2" descr="Image result for food waste in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8001000" cy="431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8615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6861175"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5122" name="Picture 2" descr="Image result for programs to cut food w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2875"/>
            <a:ext cx="2705100" cy="41649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rograms to cut food wa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135847"/>
            <a:ext cx="2781300" cy="41719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programs to cut food was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400" y="154361"/>
            <a:ext cx="3381719" cy="413492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programs to cut food was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00" y="4269925"/>
            <a:ext cx="4251000" cy="246643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programs to cut food was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9600" y="4272598"/>
            <a:ext cx="4561319" cy="248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635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6148" name="Picture 4" descr="Image result for corporate food loss and waste reduction progr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010525" cy="626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1974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71684" name="Picture 4" descr="Image result for urban farms in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858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080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75778" name="Picture 2" descr="Image result for urban farms in detro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745" y="0"/>
            <a:ext cx="4513634" cy="3458588"/>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descr="Image result for urban farms in detro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745" y="3458588"/>
            <a:ext cx="4495800" cy="3399412"/>
          </a:xfrm>
          <a:prstGeom prst="rect">
            <a:avLst/>
          </a:prstGeom>
          <a:noFill/>
          <a:extLst>
            <a:ext uri="{909E8E84-426E-40DD-AFC4-6F175D3DCCD1}">
              <a14:hiddenFill xmlns:a14="http://schemas.microsoft.com/office/drawing/2010/main">
                <a:solidFill>
                  <a:srgbClr val="FFFFFF"/>
                </a:solidFill>
              </a14:hiddenFill>
            </a:ext>
          </a:extLst>
        </p:spPr>
      </p:pic>
      <p:pic>
        <p:nvPicPr>
          <p:cNvPr id="75782" name="Picture 6" descr="Image result for urban farms in detro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4" y="0"/>
            <a:ext cx="4628745" cy="3090807"/>
          </a:xfrm>
          <a:prstGeom prst="rect">
            <a:avLst/>
          </a:prstGeom>
          <a:noFill/>
          <a:extLst>
            <a:ext uri="{909E8E84-426E-40DD-AFC4-6F175D3DCCD1}">
              <a14:hiddenFill xmlns:a14="http://schemas.microsoft.com/office/drawing/2010/main">
                <a:solidFill>
                  <a:srgbClr val="FFFFFF"/>
                </a:solidFill>
              </a14:hiddenFill>
            </a:ext>
          </a:extLst>
        </p:spPr>
      </p:pic>
      <p:pic>
        <p:nvPicPr>
          <p:cNvPr id="75784" name="Picture 8" descr="Image result for urban farms in detro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3" y="3089186"/>
            <a:ext cx="4623881" cy="376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09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8" name="Picture 2" descr="Image result for Hantz Woodland Company, Detroit urban fa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14400"/>
            <a:ext cx="7035800"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159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73732" name="Picture 4" descr="Image result for urban farms in cleve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813" y="4864"/>
            <a:ext cx="4453187" cy="2966936"/>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Image result for urban farms in cleve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 y="27235"/>
            <a:ext cx="4871138" cy="2944565"/>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Image result for urban farms in cleve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3" y="2971801"/>
            <a:ext cx="5181597" cy="3886200"/>
          </a:xfrm>
          <a:prstGeom prst="rect">
            <a:avLst/>
          </a:prstGeom>
          <a:noFill/>
          <a:extLst>
            <a:ext uri="{909E8E84-426E-40DD-AFC4-6F175D3DCCD1}">
              <a14:hiddenFill xmlns:a14="http://schemas.microsoft.com/office/drawing/2010/main">
                <a:solidFill>
                  <a:srgbClr val="FFFFFF"/>
                </a:solidFill>
              </a14:hiddenFill>
            </a:ext>
          </a:extLst>
        </p:spPr>
      </p:pic>
      <p:pic>
        <p:nvPicPr>
          <p:cNvPr id="73740" name="Picture 12" descr="Image result for urban farms in clevel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71800"/>
            <a:ext cx="5821304"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286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7171" name="Picture 6" descr="vermont-farm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 name="Picture 1"/>
          <p:cNvPicPr>
            <a:picLocks noChangeAspect="1"/>
          </p:cNvPicPr>
          <p:nvPr/>
        </p:nvPicPr>
        <p:blipFill>
          <a:blip r:embed="rId3"/>
          <a:stretch>
            <a:fillRect/>
          </a:stretch>
        </p:blipFill>
        <p:spPr>
          <a:xfrm>
            <a:off x="685800" y="990600"/>
            <a:ext cx="7772400" cy="5179576"/>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8194" name="Picture 2" descr="Image result for private and public de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661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200400" y="5867400"/>
            <a:ext cx="2339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Rockwell" pitchFamily="18" charset="0"/>
              </a:rPr>
              <a:t>End Part </a:t>
            </a:r>
            <a:r>
              <a:rPr lang="en-US" altLang="en-US" sz="3600" b="1" dirty="0" smtClean="0">
                <a:latin typeface="Rockwell" pitchFamily="18" charset="0"/>
              </a:rPr>
              <a:t>9</a:t>
            </a:r>
            <a:endParaRPr lang="en-US" altLang="en-US" sz="3600" b="1" dirty="0">
              <a:latin typeface="Rockwell" pitchFamily="18" charset="0"/>
            </a:endParaRPr>
          </a:p>
        </p:txBody>
      </p:sp>
      <p:pic>
        <p:nvPicPr>
          <p:cNvPr id="6" name="Picture 5"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92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8740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 name="Picture 2" descr="Distribution of operated land by tenure and farm type, 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6096000" cy="48632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026" name="Picture 2" descr="A pie chart showing regional shares of Chinaâs overseas agricultural investment in 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540386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24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3315" name="Picture 3" descr="WEL_water-stress-score_13830_v4-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675322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5363" name="Picture 5" descr="irrigated_farm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300px-Ogallala_saturated_thickness_1997-sattk97-v2_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33400"/>
            <a:ext cx="37480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17411" name="Picture 6" descr="corn-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5733</TotalTime>
  <Words>1793</Words>
  <Application>Microsoft Office PowerPoint</Application>
  <PresentationFormat>On-screen Show (4:3)</PresentationFormat>
  <Paragraphs>77</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201</cp:revision>
  <dcterms:created xsi:type="dcterms:W3CDTF">2010-08-28T01:18:10Z</dcterms:created>
  <dcterms:modified xsi:type="dcterms:W3CDTF">2019-02-19T14:28:04Z</dcterms:modified>
</cp:coreProperties>
</file>