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theme/theme29.xml" ContentType="application/vnd.openxmlformats-officedocument.theme+xml"/>
  <Override PartName="/ppt/slideLayouts/slideLayout41.xml" ContentType="application/vnd.openxmlformats-officedocument.presentationml.slideLayout+xml"/>
  <Override PartName="/ppt/theme/theme30.xml" ContentType="application/vnd.openxmlformats-officedocument.theme+xml"/>
  <Override PartName="/ppt/slideLayouts/slideLayout42.xml" ContentType="application/vnd.openxmlformats-officedocument.presentationml.slideLayout+xml"/>
  <Override PartName="/ppt/theme/theme31.xml" ContentType="application/vnd.openxmlformats-officedocument.theme+xml"/>
  <Override PartName="/ppt/slideLayouts/slideLayout43.xml" ContentType="application/vnd.openxmlformats-officedocument.presentationml.slideLayout+xml"/>
  <Override PartName="/ppt/theme/theme32.xml" ContentType="application/vnd.openxmlformats-officedocument.theme+xml"/>
  <Override PartName="/ppt/slideLayouts/slideLayout44.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5" r:id="rId3"/>
    <p:sldMasterId id="2147483667" r:id="rId4"/>
    <p:sldMasterId id="2147483669" r:id="rId5"/>
    <p:sldMasterId id="2147483671" r:id="rId6"/>
    <p:sldMasterId id="2147483679" r:id="rId7"/>
    <p:sldMasterId id="2147483681" r:id="rId8"/>
    <p:sldMasterId id="2147483683" r:id="rId9"/>
    <p:sldMasterId id="2147483685" r:id="rId10"/>
    <p:sldMasterId id="2147483687" r:id="rId11"/>
    <p:sldMasterId id="2147483689" r:id="rId12"/>
    <p:sldMasterId id="2147483695" r:id="rId13"/>
    <p:sldMasterId id="2147483697" r:id="rId14"/>
    <p:sldMasterId id="2147483699" r:id="rId15"/>
    <p:sldMasterId id="2147483701" r:id="rId16"/>
    <p:sldMasterId id="2147483703" r:id="rId17"/>
    <p:sldMasterId id="2147483707" r:id="rId18"/>
    <p:sldMasterId id="2147483709" r:id="rId19"/>
    <p:sldMasterId id="2147483711" r:id="rId20"/>
    <p:sldMasterId id="2147483713" r:id="rId21"/>
    <p:sldMasterId id="2147483715" r:id="rId22"/>
    <p:sldMasterId id="2147483717" r:id="rId23"/>
    <p:sldMasterId id="2147483719" r:id="rId24"/>
    <p:sldMasterId id="2147483721" r:id="rId25"/>
    <p:sldMasterId id="2147483723" r:id="rId26"/>
    <p:sldMasterId id="2147483725" r:id="rId27"/>
    <p:sldMasterId id="2147483727" r:id="rId28"/>
    <p:sldMasterId id="2147483729" r:id="rId29"/>
    <p:sldMasterId id="2147483731" r:id="rId30"/>
    <p:sldMasterId id="2147483733" r:id="rId31"/>
    <p:sldMasterId id="2147483735" r:id="rId32"/>
    <p:sldMasterId id="2147483737" r:id="rId33"/>
  </p:sldMasterIdLst>
  <p:notesMasterIdLst>
    <p:notesMasterId r:id="rId86"/>
  </p:notesMasterIdLst>
  <p:sldIdLst>
    <p:sldId id="334" r:id="rId34"/>
    <p:sldId id="259" r:id="rId35"/>
    <p:sldId id="677" r:id="rId36"/>
    <p:sldId id="262" r:id="rId37"/>
    <p:sldId id="331" r:id="rId38"/>
    <p:sldId id="333" r:id="rId39"/>
    <p:sldId id="263" r:id="rId40"/>
    <p:sldId id="336" r:id="rId41"/>
    <p:sldId id="349" r:id="rId42"/>
    <p:sldId id="351" r:id="rId43"/>
    <p:sldId id="354" r:id="rId44"/>
    <p:sldId id="356" r:id="rId45"/>
    <p:sldId id="357" r:id="rId46"/>
    <p:sldId id="364" r:id="rId47"/>
    <p:sldId id="367" r:id="rId48"/>
    <p:sldId id="368" r:id="rId49"/>
    <p:sldId id="369" r:id="rId50"/>
    <p:sldId id="371" r:id="rId51"/>
    <p:sldId id="372" r:id="rId52"/>
    <p:sldId id="373" r:id="rId53"/>
    <p:sldId id="374" r:id="rId54"/>
    <p:sldId id="375" r:id="rId55"/>
    <p:sldId id="379" r:id="rId56"/>
    <p:sldId id="380" r:id="rId57"/>
    <p:sldId id="381" r:id="rId58"/>
    <p:sldId id="382" r:id="rId59"/>
    <p:sldId id="383" r:id="rId60"/>
    <p:sldId id="384" r:id="rId61"/>
    <p:sldId id="387" r:id="rId62"/>
    <p:sldId id="388" r:id="rId63"/>
    <p:sldId id="389" r:id="rId64"/>
    <p:sldId id="390" r:id="rId65"/>
    <p:sldId id="391"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 id="406" r:id="rId80"/>
    <p:sldId id="407" r:id="rId81"/>
    <p:sldId id="410" r:id="rId82"/>
    <p:sldId id="411" r:id="rId83"/>
    <p:sldId id="412" r:id="rId84"/>
    <p:sldId id="675"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70614" autoAdjust="0"/>
  </p:normalViewPr>
  <p:slideViewPr>
    <p:cSldViewPr>
      <p:cViewPr varScale="1">
        <p:scale>
          <a:sx n="25" d="100"/>
          <a:sy n="25" d="100"/>
        </p:scale>
        <p:origin x="893" y="2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slide" Target="slides/slide30.xml"/><Relationship Id="rId68" Type="http://schemas.openxmlformats.org/officeDocument/2006/relationships/slide" Target="slides/slide35.xml"/><Relationship Id="rId76" Type="http://schemas.openxmlformats.org/officeDocument/2006/relationships/slide" Target="slides/slide43.xml"/><Relationship Id="rId84" Type="http://schemas.openxmlformats.org/officeDocument/2006/relationships/slide" Target="slides/slide5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slide" Target="slides/slide46.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8.xml"/><Relationship Id="rId82" Type="http://schemas.openxmlformats.org/officeDocument/2006/relationships/slide" Target="slides/slide49.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D88513-6316-446F-9553-4AB335584411}" type="slidenum">
              <a:rPr lang="en-US" altLang="en-US"/>
              <a:pPr>
                <a:defRPr/>
              </a:pPr>
              <a:t>‹#›</a:t>
            </a:fld>
            <a:endParaRPr lang="en-US" altLang="en-US"/>
          </a:p>
        </p:txBody>
      </p:sp>
    </p:spTree>
    <p:extLst>
      <p:ext uri="{BB962C8B-B14F-4D97-AF65-F5344CB8AC3E}">
        <p14:creationId xmlns:p14="http://schemas.microsoft.com/office/powerpoint/2010/main" val="1482679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2A7B08-602F-4B93-9566-AFC6A270C76F}" type="slidenum">
              <a:rPr lang="en-US" altLang="en-US" smtClean="0"/>
              <a:pPr/>
              <a:t>1</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419823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A801EF-8F83-4951-81F5-D7BB0672D42A}" type="slidenum">
              <a:rPr lang="en-US" altLang="en-US" smtClean="0">
                <a:solidFill>
                  <a:srgbClr val="000000"/>
                </a:solidFill>
              </a:rPr>
              <a:pPr/>
              <a:t>10</a:t>
            </a:fld>
            <a:endParaRPr lang="en-US" altLang="en-US" smtClean="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smtClean="0">
                <a:solidFill>
                  <a:schemeClr val="bg2"/>
                </a:solidFill>
              </a:rPr>
              <a:t>In 1879, after two years of research and writing, Henry George’s most widely sold book, titled </a:t>
            </a:r>
            <a:r>
              <a:rPr lang="en-US" altLang="en-US" b="1" i="1" smtClean="0">
                <a:solidFill>
                  <a:schemeClr val="bg2"/>
                </a:solidFill>
              </a:rPr>
              <a:t>Progress and Poverty,</a:t>
            </a:r>
            <a:r>
              <a:rPr lang="en-US" altLang="en-US" b="1" smtClean="0">
                <a:solidFill>
                  <a:schemeClr val="bg2"/>
                </a:solidFill>
              </a:rPr>
              <a:t> was published.</a:t>
            </a:r>
          </a:p>
          <a:p>
            <a:pPr eaLnBrk="1" hangingPunct="1"/>
            <a:endParaRPr lang="en-US" altLang="en-US" b="1" smtClean="0">
              <a:solidFill>
                <a:schemeClr val="bg2"/>
              </a:solidFill>
            </a:endParaRPr>
          </a:p>
          <a:p>
            <a:pPr eaLnBrk="1" hangingPunct="1"/>
            <a:r>
              <a:rPr lang="en-US" altLang="en-US" b="1" smtClean="0"/>
              <a:t> </a:t>
            </a:r>
            <a:endParaRPr lang="en-US" altLang="en-US" smtClean="0"/>
          </a:p>
        </p:txBody>
      </p:sp>
    </p:spTree>
    <p:extLst>
      <p:ext uri="{BB962C8B-B14F-4D97-AF65-F5344CB8AC3E}">
        <p14:creationId xmlns:p14="http://schemas.microsoft.com/office/powerpoint/2010/main" val="154513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92E38-8087-4251-A812-D20A9762BA1A}" type="slidenum">
              <a:rPr lang="en-US" altLang="en-US" smtClean="0">
                <a:solidFill>
                  <a:srgbClr val="000000"/>
                </a:solidFill>
              </a:rPr>
              <a:pPr/>
              <a:t>11</a:t>
            </a:fld>
            <a:endParaRPr lang="en-US" altLang="en-US" smtClean="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smtClean="0">
                <a:solidFill>
                  <a:schemeClr val="bg2"/>
                </a:solidFill>
              </a:rPr>
              <a:t>Henry George soon left California, where he had gone to as a young man to seek his fortune. He now came to New York City to </a:t>
            </a:r>
            <a:r>
              <a:rPr lang="en-US" altLang="en-US" b="1" smtClean="0"/>
              <a:t>lecture and promote the book. An inexpensive, paper-covered edition followed in April of 1880, and this printing sold out quickly. At year end, the book was translated into German and sales of this edition grew steadily. Eventually, </a:t>
            </a:r>
            <a:r>
              <a:rPr lang="en-US" altLang="en-US" b="1" i="1" smtClean="0"/>
              <a:t>Progress and Poverty</a:t>
            </a:r>
            <a:r>
              <a:rPr lang="en-US" altLang="en-US" b="1" smtClean="0"/>
              <a:t> would be translated into most of the world’s major languages.    </a:t>
            </a:r>
          </a:p>
          <a:p>
            <a:pPr eaLnBrk="1" hangingPunct="1"/>
            <a:endParaRPr lang="en-US" altLang="en-US" b="1" smtClean="0"/>
          </a:p>
          <a:p>
            <a:pPr eaLnBrk="1" hangingPunct="1"/>
            <a:endParaRPr lang="en-US" altLang="en-US" smtClean="0"/>
          </a:p>
        </p:txBody>
      </p:sp>
    </p:spTree>
    <p:extLst>
      <p:ext uri="{BB962C8B-B14F-4D97-AF65-F5344CB8AC3E}">
        <p14:creationId xmlns:p14="http://schemas.microsoft.com/office/powerpoint/2010/main" val="3183415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150460-EB06-4C47-9EAC-192B22CACDBE}" type="slidenum">
              <a:rPr lang="en-US" altLang="en-US" smtClean="0">
                <a:solidFill>
                  <a:srgbClr val="000000"/>
                </a:solidFill>
              </a:rPr>
              <a:pPr/>
              <a:t>12</a:t>
            </a:fld>
            <a:endParaRPr lang="en-US" altLang="en-US" smtClean="0">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b="1" smtClean="0"/>
              <a:t>Later in the year, he was hired by the Irish World newspaper to travel to Ireland and England to report on the rising tensions between Irish nationals and absentee English landlords and the British government. This was the beginning of a long career of lecturing around the world to huge audiences.</a:t>
            </a:r>
          </a:p>
          <a:p>
            <a:pPr eaLnBrk="1" hangingPunct="1"/>
            <a:endParaRPr lang="en-US" altLang="en-US" b="1" smtClean="0"/>
          </a:p>
        </p:txBody>
      </p:sp>
    </p:spTree>
    <p:extLst>
      <p:ext uri="{BB962C8B-B14F-4D97-AF65-F5344CB8AC3E}">
        <p14:creationId xmlns:p14="http://schemas.microsoft.com/office/powerpoint/2010/main" val="3487545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838FDC-2DDB-4AAB-9A39-9FD33AFEACFE}" type="slidenum">
              <a:rPr lang="en-US" altLang="en-US" smtClean="0">
                <a:solidFill>
                  <a:srgbClr val="000000"/>
                </a:solidFill>
              </a:rPr>
              <a:pPr/>
              <a:t>13</a:t>
            </a:fld>
            <a:endParaRPr lang="en-US" altLang="en-US" smtClean="0">
              <a:solidFill>
                <a:srgbClr val="000000"/>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b="1" smtClean="0">
                <a:solidFill>
                  <a:schemeClr val="bg2"/>
                </a:solidFill>
              </a:rPr>
              <a:t>He next decided to state his case for free trade and against tariffs, quotas and other restrictions on commerce. The book, titled </a:t>
            </a:r>
            <a:r>
              <a:rPr lang="en-US" altLang="en-US" b="1" i="1" smtClean="0">
                <a:solidFill>
                  <a:schemeClr val="bg2"/>
                </a:solidFill>
              </a:rPr>
              <a:t>Protection or Free Trade</a:t>
            </a:r>
            <a:r>
              <a:rPr lang="en-US" altLang="en-US" b="1" smtClean="0">
                <a:solidFill>
                  <a:schemeClr val="bg2"/>
                </a:solidFill>
              </a:rPr>
              <a:t>?,  appeared in 1886. His supporters in the United States Congress read the book into the Congressional Record, then used their franking privileges to mail out over a million copies to their constituents.</a:t>
            </a:r>
          </a:p>
          <a:p>
            <a:pPr eaLnBrk="1" hangingPunct="1"/>
            <a:endParaRPr lang="en-US" altLang="en-US" b="1" smtClean="0"/>
          </a:p>
        </p:txBody>
      </p:sp>
    </p:spTree>
    <p:extLst>
      <p:ext uri="{BB962C8B-B14F-4D97-AF65-F5344CB8AC3E}">
        <p14:creationId xmlns:p14="http://schemas.microsoft.com/office/powerpoint/2010/main" val="513324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C6BC1A-422F-4105-AD80-6E00DE793A43}" type="slidenum">
              <a:rPr lang="en-US" altLang="en-US" smtClean="0">
                <a:solidFill>
                  <a:srgbClr val="000000"/>
                </a:solidFill>
              </a:rPr>
              <a:pPr/>
              <a:t>14</a:t>
            </a:fld>
            <a:endParaRPr lang="en-US" altLang="en-US" smtClean="0">
              <a:solidFill>
                <a:srgbClr val="000000"/>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b="1" smtClean="0">
                <a:solidFill>
                  <a:schemeClr val="bg2"/>
                </a:solidFill>
              </a:rPr>
              <a:t>Despite failing health, by the Spring of 1897, Henry finished the manuscript for </a:t>
            </a:r>
            <a:r>
              <a:rPr lang="en-US" altLang="en-US" b="1" i="1" smtClean="0">
                <a:solidFill>
                  <a:schemeClr val="bg2"/>
                </a:solidFill>
              </a:rPr>
              <a:t>The Science of Political Economy</a:t>
            </a:r>
            <a:r>
              <a:rPr lang="en-US" altLang="en-US" b="1" smtClean="0">
                <a:solidFill>
                  <a:schemeClr val="bg2"/>
                </a:solidFill>
              </a:rPr>
              <a:t>.</a:t>
            </a:r>
            <a:endParaRPr lang="en-US" altLang="en-US" b="1" smtClean="0"/>
          </a:p>
        </p:txBody>
      </p:sp>
    </p:spTree>
    <p:extLst>
      <p:ext uri="{BB962C8B-B14F-4D97-AF65-F5344CB8AC3E}">
        <p14:creationId xmlns:p14="http://schemas.microsoft.com/office/powerpoint/2010/main" val="212032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37655C-26B8-44C8-9BE5-1B5A37D5F5AA}" type="slidenum">
              <a:rPr lang="en-US" altLang="en-US" smtClean="0">
                <a:solidFill>
                  <a:srgbClr val="000000"/>
                </a:solidFill>
              </a:rPr>
              <a:pPr/>
              <a:t>15</a:t>
            </a:fld>
            <a:endParaRPr lang="en-US" altLang="en-US" smtClean="0">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z="1000" b="1" smtClean="0">
                <a:solidFill>
                  <a:schemeClr val="bg2"/>
                </a:solidFill>
              </a:rPr>
              <a:t>He did not live to see this book published. Campaigning a second time for the office of mayor of New York City, he suffered a stroke and died a few days before the election. His epitaph reads:</a:t>
            </a:r>
          </a:p>
          <a:p>
            <a:pPr eaLnBrk="1" hangingPunct="1"/>
            <a:endParaRPr lang="en-US" altLang="en-US" sz="1000" b="1" smtClean="0">
              <a:solidFill>
                <a:schemeClr val="bg2"/>
              </a:solidFill>
            </a:endParaRPr>
          </a:p>
          <a:p>
            <a:pPr eaLnBrk="1" hangingPunct="1"/>
            <a:endParaRPr lang="en-US" altLang="en-US" sz="1000" b="1" smtClean="0">
              <a:solidFill>
                <a:schemeClr val="bg2"/>
              </a:solidFill>
            </a:endParaRPr>
          </a:p>
        </p:txBody>
      </p:sp>
    </p:spTree>
    <p:extLst>
      <p:ext uri="{BB962C8B-B14F-4D97-AF65-F5344CB8AC3E}">
        <p14:creationId xmlns:p14="http://schemas.microsoft.com/office/powerpoint/2010/main" val="427036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15DD4D-7DAF-43DE-BD6B-39CCA9AB7EAA}" type="slidenum">
              <a:rPr lang="en-US" altLang="en-US" smtClean="0">
                <a:solidFill>
                  <a:srgbClr val="000000"/>
                </a:solidFill>
              </a:rPr>
              <a:pPr/>
              <a:t>16</a:t>
            </a:fld>
            <a:endParaRPr lang="en-US" altLang="en-US" smtClean="0">
              <a:solidFill>
                <a:srgbClr val="000000"/>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b="1" smtClean="0"/>
              <a:t>“The truth that I have tried to make clear will not find easy acceptance. If that could be, it would have been accepted long ago. If that could be, it would never have been obscured. But it will find friends – those who will toil for it; suffer for it; if need be, die for it. This is the power of Truth.”</a:t>
            </a:r>
          </a:p>
          <a:p>
            <a:pPr eaLnBrk="1" hangingPunct="1"/>
            <a:endParaRPr lang="en-US" altLang="en-US" b="1" smtClean="0"/>
          </a:p>
        </p:txBody>
      </p:sp>
    </p:spTree>
    <p:extLst>
      <p:ext uri="{BB962C8B-B14F-4D97-AF65-F5344CB8AC3E}">
        <p14:creationId xmlns:p14="http://schemas.microsoft.com/office/powerpoint/2010/main" val="101226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E8B85D-27E1-4FD9-8A90-EAB71A81359C}" type="slidenum">
              <a:rPr lang="en-US" altLang="en-US" smtClean="0">
                <a:solidFill>
                  <a:srgbClr val="000000"/>
                </a:solidFill>
              </a:rPr>
              <a:pPr/>
              <a:t>17</a:t>
            </a:fld>
            <a:endParaRPr lang="en-US" altLang="en-US" smtClean="0">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b="1" smtClean="0"/>
              <a:t>These lectures will examine the insights Henry George identified as essential truths. By his efforts there arose a growing movement devoted to changing the course of history. As his own life was coming to an end, he hoped he had done enough to keep the momentum going. Others would step forward to take on leadership roles. What occurred, however, is that the forces aligned in preservation of the status quo and other forces determined to overthrow all existing relations dominated the century to come. Henry George’s campaign would continue but the number of people around the world actively engaged fell off decade by decade.</a:t>
            </a:r>
          </a:p>
          <a:p>
            <a:pPr eaLnBrk="1" hangingPunct="1"/>
            <a:endParaRPr lang="en-US" altLang="en-US" b="1" smtClean="0"/>
          </a:p>
        </p:txBody>
      </p:sp>
    </p:spTree>
    <p:extLst>
      <p:ext uri="{BB962C8B-B14F-4D97-AF65-F5344CB8AC3E}">
        <p14:creationId xmlns:p14="http://schemas.microsoft.com/office/powerpoint/2010/main" val="427660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ADFFE-70BE-4A95-8E34-659C8AA1A341}" type="slidenum">
              <a:rPr lang="en-US" altLang="en-US" smtClean="0">
                <a:solidFill>
                  <a:srgbClr val="000000"/>
                </a:solidFill>
              </a:rPr>
              <a:pPr/>
              <a:t>18</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b="1" smtClean="0"/>
              <a:t>In a very real sense, however, Henry George saved political economy from being totally abandoned as a field of scientific investigation. He undertook his investigations in the same spirit as had Adam Smith, the great political economist of the 18</a:t>
            </a:r>
            <a:r>
              <a:rPr lang="en-US" altLang="en-US" b="1" baseline="30000" smtClean="0"/>
              <a:t>th</a:t>
            </a:r>
            <a:r>
              <a:rPr lang="en-US" altLang="en-US" b="1" smtClean="0"/>
              <a:t> century. </a:t>
            </a:r>
            <a:endParaRPr lang="en-US" altLang="en-US" smtClean="0"/>
          </a:p>
        </p:txBody>
      </p:sp>
    </p:spTree>
    <p:extLst>
      <p:ext uri="{BB962C8B-B14F-4D97-AF65-F5344CB8AC3E}">
        <p14:creationId xmlns:p14="http://schemas.microsoft.com/office/powerpoint/2010/main" val="2128235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BD3DCD-7453-41FF-9011-250B3248A8C3}" type="slidenum">
              <a:rPr lang="en-US" altLang="en-US" smtClean="0">
                <a:solidFill>
                  <a:srgbClr val="000000"/>
                </a:solidFill>
              </a:rPr>
              <a:pPr/>
              <a:t>19</a:t>
            </a:fld>
            <a:endParaRPr lang="en-US" altLang="en-US" smtClean="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b="1" smtClean="0"/>
              <a:t>The rise of economics presented a direct attack on the strength of political economy. Economics abandoned the “ought” questions to those concerned with moral philosophy. Economists limited themselves as economists to descriptive explanations. Author Kenneth Lux made this controversial point in his 1991 book, “Adam Smith’s Mistake: How A Moral Philosopher Invented Economics and Ended Morality.” Lux wrote:</a:t>
            </a:r>
          </a:p>
          <a:p>
            <a:endParaRPr lang="en-US" altLang="en-US" b="1" smtClean="0"/>
          </a:p>
          <a:p>
            <a:endParaRPr lang="en-US" altLang="en-US" b="1" smtClean="0"/>
          </a:p>
          <a:p>
            <a:endParaRPr lang="en-US" altLang="en-US" b="1" smtClean="0"/>
          </a:p>
        </p:txBody>
      </p:sp>
    </p:spTree>
    <p:extLst>
      <p:ext uri="{BB962C8B-B14F-4D97-AF65-F5344CB8AC3E}">
        <p14:creationId xmlns:p14="http://schemas.microsoft.com/office/powerpoint/2010/main" val="185370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E8713F-9E95-4E3C-B16D-3A1E1BF1EB22}" type="slidenum">
              <a:rPr lang="en-US" altLang="en-US" smtClean="0"/>
              <a:pPr/>
              <a:t>2</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48118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ADF424-A5C1-4A25-A4AF-882B722F2E96}" type="slidenum">
              <a:rPr lang="en-US" altLang="en-US" smtClean="0">
                <a:solidFill>
                  <a:srgbClr val="000000"/>
                </a:solidFill>
              </a:rPr>
              <a:pPr/>
              <a:t>20</a:t>
            </a:fld>
            <a:endParaRPr lang="en-US" altLang="en-US" smtClean="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b="1" smtClean="0"/>
              <a:t>“Economics is fundamentally different from every other discipline in the academic world, including the other social sciences. No other academic field, unless influenced by economics, teaches and promotes self-interest. All other fields essentially teach knowledge and truth.”</a:t>
            </a:r>
          </a:p>
          <a:p>
            <a:endParaRPr lang="en-US" altLang="en-US" b="1" smtClean="0"/>
          </a:p>
        </p:txBody>
      </p:sp>
    </p:spTree>
    <p:extLst>
      <p:ext uri="{BB962C8B-B14F-4D97-AF65-F5344CB8AC3E}">
        <p14:creationId xmlns:p14="http://schemas.microsoft.com/office/powerpoint/2010/main" val="163092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3E850F-0DC6-4600-9DAC-16A3AF7CFD00}" type="slidenum">
              <a:rPr lang="en-US" altLang="en-US" smtClean="0">
                <a:solidFill>
                  <a:srgbClr val="000000"/>
                </a:solidFill>
              </a:rPr>
              <a:pPr/>
              <a:t>21</a:t>
            </a:fld>
            <a:endParaRPr lang="en-US" altLang="en-US" smtClean="0">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b="1" smtClean="0"/>
              <a:t>One prominent economist of the early-to-mid 20</a:t>
            </a:r>
            <a:r>
              <a:rPr lang="en-US" altLang="en-US" b="1" baseline="30000" smtClean="0"/>
              <a:t>th</a:t>
            </a:r>
            <a:r>
              <a:rPr lang="en-US" altLang="en-US" b="1" smtClean="0"/>
              <a:t> century, Lionel Robbins, stated what he accepted as the boundaries of his discipline, writing:</a:t>
            </a:r>
          </a:p>
          <a:p>
            <a:endParaRPr lang="en-US" altLang="en-US" b="1" smtClean="0"/>
          </a:p>
          <a:p>
            <a:endParaRPr lang="en-US" altLang="en-US" b="1" smtClean="0"/>
          </a:p>
        </p:txBody>
      </p:sp>
    </p:spTree>
    <p:extLst>
      <p:ext uri="{BB962C8B-B14F-4D97-AF65-F5344CB8AC3E}">
        <p14:creationId xmlns:p14="http://schemas.microsoft.com/office/powerpoint/2010/main" val="2875272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3F026-DBFE-4015-89DF-D14CB41B250B}" type="slidenum">
              <a:rPr lang="en-US" altLang="en-US" smtClean="0">
                <a:solidFill>
                  <a:srgbClr val="000000"/>
                </a:solidFill>
              </a:rPr>
              <a:pPr/>
              <a:t>22</a:t>
            </a:fld>
            <a:endParaRPr lang="en-US" altLang="en-US" smtClean="0">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b="1" smtClean="0"/>
              <a:t>“Economics is neutral as between ends. Economics cannot pronounce on the validity of ultimate judgments of value.” </a:t>
            </a:r>
          </a:p>
          <a:p>
            <a:endParaRPr lang="en-US" altLang="en-US" b="1" smtClean="0"/>
          </a:p>
        </p:txBody>
      </p:sp>
    </p:spTree>
    <p:extLst>
      <p:ext uri="{BB962C8B-B14F-4D97-AF65-F5344CB8AC3E}">
        <p14:creationId xmlns:p14="http://schemas.microsoft.com/office/powerpoint/2010/main" val="1569637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6B9428-E7B6-48A3-AF59-F4DA76DFBB8B}" type="slidenum">
              <a:rPr lang="en-US" altLang="en-US" smtClean="0">
                <a:solidFill>
                  <a:srgbClr val="000000"/>
                </a:solidFill>
              </a:rPr>
              <a:pPr/>
              <a:t>23</a:t>
            </a:fld>
            <a:endParaRPr lang="en-US" altLang="en-US" smtClean="0">
              <a:solidFill>
                <a:srgbClr val="000000"/>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b="1" smtClean="0"/>
              <a:t>Other social scientists saw their role as very different from that of the economist. The mathematician Jacob Bronowski (best remembered, perhaps, for the television series The Ascent of Man) recognized a serious challenge to the establishment of just societies nurtured by cooperative behaivor:</a:t>
            </a:r>
          </a:p>
          <a:p>
            <a:r>
              <a:rPr lang="en-US" altLang="en-US" b="1" smtClean="0"/>
              <a:t> </a:t>
            </a:r>
          </a:p>
        </p:txBody>
      </p:sp>
    </p:spTree>
    <p:extLst>
      <p:ext uri="{BB962C8B-B14F-4D97-AF65-F5344CB8AC3E}">
        <p14:creationId xmlns:p14="http://schemas.microsoft.com/office/powerpoint/2010/main" val="1695384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4AE5D5-9740-40CC-A897-E0B31095238A}" type="slidenum">
              <a:rPr lang="en-US" altLang="en-US" smtClean="0">
                <a:solidFill>
                  <a:srgbClr val="000000"/>
                </a:solidFill>
              </a:rPr>
              <a:pPr/>
              <a:t>24</a:t>
            </a:fld>
            <a:endParaRPr lang="en-US" altLang="en-US" smtClean="0">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b="1" smtClean="0"/>
              <a:t>“The problem of values arises only when men try to fit together their need to be social animals with their need to be free men.”</a:t>
            </a:r>
          </a:p>
        </p:txBody>
      </p:sp>
    </p:spTree>
    <p:extLst>
      <p:ext uri="{BB962C8B-B14F-4D97-AF65-F5344CB8AC3E}">
        <p14:creationId xmlns:p14="http://schemas.microsoft.com/office/powerpoint/2010/main" val="2664429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E9665D-8D56-4301-AA1D-5E95F91EA195}" type="slidenum">
              <a:rPr lang="en-US" altLang="en-US" smtClean="0">
                <a:solidFill>
                  <a:srgbClr val="000000"/>
                </a:solidFill>
              </a:rPr>
              <a:pPr/>
              <a:t>25</a:t>
            </a:fld>
            <a:endParaRPr lang="en-US" altLang="en-US" smtClean="0">
              <a:solidFill>
                <a:srgbClr val="000000"/>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b="1" smtClean="0"/>
              <a:t>What he and others understood is that markets operate within systems of law, and systems of law are open to judgment as to fairness and equity. Do the laws establish equality of opportunity or secure and protect entrenched forms of privilege? </a:t>
            </a:r>
          </a:p>
          <a:p>
            <a:endParaRPr lang="en-US" altLang="en-US" b="1" smtClean="0"/>
          </a:p>
        </p:txBody>
      </p:sp>
    </p:spTree>
    <p:extLst>
      <p:ext uri="{BB962C8B-B14F-4D97-AF65-F5344CB8AC3E}">
        <p14:creationId xmlns:p14="http://schemas.microsoft.com/office/powerpoint/2010/main" val="3817996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C742D3-B8BC-46DD-8530-BC9E1A52CAE5}" type="slidenum">
              <a:rPr lang="en-US" altLang="en-US" smtClean="0">
                <a:solidFill>
                  <a:srgbClr val="000000"/>
                </a:solidFill>
              </a:rPr>
              <a:pPr/>
              <a:t>26</a:t>
            </a:fld>
            <a:endParaRPr lang="en-US" altLang="en-US" smtClean="0">
              <a:solidFill>
                <a:srgbClr val="000000"/>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b="1" smtClean="0"/>
              <a:t>The philosopher Mortimer J. Adler provided us with a definition of liberty that requires us to examine law against objectively derived moral principles. This has proven to be  incredibly difficult if not impossible. For example, in everyday discourse, we use the terms “liberty” and “freedom” interchangeably. Adler makes a crucial distinction, writing:</a:t>
            </a:r>
          </a:p>
          <a:p>
            <a:endParaRPr lang="en-US" altLang="en-US" b="1" smtClean="0"/>
          </a:p>
        </p:txBody>
      </p:sp>
    </p:spTree>
    <p:extLst>
      <p:ext uri="{BB962C8B-B14F-4D97-AF65-F5344CB8AC3E}">
        <p14:creationId xmlns:p14="http://schemas.microsoft.com/office/powerpoint/2010/main" val="620281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95813B-60CD-4F82-A48E-98591269ACB9}" type="slidenum">
              <a:rPr lang="en-US" altLang="en-US" smtClean="0">
                <a:solidFill>
                  <a:srgbClr val="000000"/>
                </a:solidFill>
              </a:rPr>
              <a:pPr/>
              <a:t>27</a:t>
            </a:fld>
            <a:endParaRPr lang="en-US" altLang="en-US" smtClean="0">
              <a:solidFill>
                <a:srgbClr val="000000"/>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b="1" smtClean="0"/>
              <a:t>“Liberty is freedom exercised under the restraints of justice so that its exercise results in injury to no one.”</a:t>
            </a:r>
          </a:p>
          <a:p>
            <a:endParaRPr lang="en-US" altLang="en-US" b="1" smtClean="0"/>
          </a:p>
          <a:p>
            <a:endParaRPr lang="en-US" altLang="en-US" b="1" smtClean="0"/>
          </a:p>
        </p:txBody>
      </p:sp>
    </p:spTree>
    <p:extLst>
      <p:ext uri="{BB962C8B-B14F-4D97-AF65-F5344CB8AC3E}">
        <p14:creationId xmlns:p14="http://schemas.microsoft.com/office/powerpoint/2010/main" val="871861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84E04D-54A7-443D-BEF2-0D7763882D7A}" type="slidenum">
              <a:rPr lang="en-US" altLang="en-US" smtClean="0">
                <a:solidFill>
                  <a:srgbClr val="000000"/>
                </a:solidFill>
              </a:rPr>
              <a:pPr/>
              <a:t>28</a:t>
            </a:fld>
            <a:endParaRPr lang="en-US" altLang="en-US" smtClean="0">
              <a:solidFill>
                <a:srgbClr val="000000"/>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b="1" smtClean="0"/>
              <a:t>John Locke explained that when we exceed the bounds of liberty we have entered into the realm of license. And, here, license takes  two forms, those that people agreed were criminal in effect and must be prevented or punished, and those that extended to some a degree of privilege resulting in the redistribution of wealth from producers to those the law enabled to take without giving anything in return. Where this second form of license is concerned, much depends on what the laws of a society secure and protect as one’s property:</a:t>
            </a:r>
          </a:p>
          <a:p>
            <a:endParaRPr lang="en-US" altLang="en-US" b="1" smtClean="0"/>
          </a:p>
        </p:txBody>
      </p:sp>
    </p:spTree>
    <p:extLst>
      <p:ext uri="{BB962C8B-B14F-4D97-AF65-F5344CB8AC3E}">
        <p14:creationId xmlns:p14="http://schemas.microsoft.com/office/powerpoint/2010/main" val="983000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995079-073C-47B7-A817-07FE51ADCD62}" type="slidenum">
              <a:rPr lang="en-US" altLang="en-US" smtClean="0">
                <a:solidFill>
                  <a:srgbClr val="000000"/>
                </a:solidFill>
              </a:rPr>
              <a:pPr/>
              <a:t>29</a:t>
            </a:fld>
            <a:endParaRPr lang="en-US" altLang="en-US" smtClean="0">
              <a:solidFill>
                <a:srgbClr val="000000"/>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a:spcBef>
                <a:spcPct val="0"/>
              </a:spcBef>
            </a:pPr>
            <a:r>
              <a:rPr lang="en-US" altLang="en-US" b="1" smtClean="0"/>
              <a:t>“The reason why men enter into society is the preservation of their property; and the end why they choose and authorize a legislative is that there may be laws made and rules set as guards and fences to the properties of all the members of the society, to limit the power and moderate the dominion of every part and member of the society;”</a:t>
            </a:r>
          </a:p>
          <a:p>
            <a:pPr>
              <a:spcBef>
                <a:spcPct val="0"/>
              </a:spcBef>
            </a:pPr>
            <a:endParaRPr lang="en-US" altLang="en-US" b="1" smtClean="0"/>
          </a:p>
          <a:p>
            <a:pPr>
              <a:spcBef>
                <a:spcPct val="0"/>
              </a:spcBef>
            </a:pPr>
            <a:r>
              <a:rPr lang="en-US" altLang="en-US" b="1" smtClean="0"/>
              <a:t>Justice requires, then, a definition of what is and is not the legitimate property of the individual as opposed to the property of the community or society.</a:t>
            </a:r>
            <a:endParaRPr lang="en-US" altLang="en-US" smtClean="0"/>
          </a:p>
        </p:txBody>
      </p:sp>
    </p:spTree>
    <p:extLst>
      <p:ext uri="{BB962C8B-B14F-4D97-AF65-F5344CB8AC3E}">
        <p14:creationId xmlns:p14="http://schemas.microsoft.com/office/powerpoint/2010/main" val="37185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A82714-7EEE-428D-AEE0-D55B7D4ED0FE}" type="slidenum">
              <a:rPr lang="en-US" altLang="en-US" smtClean="0"/>
              <a:pPr/>
              <a:t>3</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683885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2A571E-D43D-4F01-834E-392DAFF758E6}" type="slidenum">
              <a:rPr lang="en-US" altLang="en-US" smtClean="0">
                <a:solidFill>
                  <a:srgbClr val="000000"/>
                </a:solidFill>
              </a:rPr>
              <a:pPr/>
              <a:t>30</a:t>
            </a:fld>
            <a:endParaRPr lang="en-US" altLang="en-US" smtClean="0">
              <a:solidFill>
                <a:srgbClr val="000000"/>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a:buClr>
                <a:schemeClr val="tx1"/>
              </a:buClr>
              <a:buFont typeface="Wingdings" panose="05000000000000000000" pitchFamily="2" charset="2"/>
              <a:buNone/>
            </a:pPr>
            <a:r>
              <a:rPr lang="en-US" altLang="en-US" b="1" smtClean="0"/>
              <a:t>The generation of social scientists who began their careers in the 1870s sought to move away from the traditions of political economy. They sought the same level of respect that was coming to those investigating the physical world. The ideal was exhibited in Newtonian mechanics. Their objective was to formulate a model of an economic world that could be </a:t>
            </a:r>
            <a:r>
              <a:rPr lang="en-GB" altLang="en-US" b="1" smtClean="0"/>
              <a:t>described by a solvable system of equations.</a:t>
            </a:r>
          </a:p>
          <a:p>
            <a:pPr>
              <a:buClr>
                <a:schemeClr val="tx1"/>
              </a:buClr>
              <a:buFont typeface="Wingdings" panose="05000000000000000000" pitchFamily="2" charset="2"/>
              <a:buNone/>
            </a:pPr>
            <a:endParaRPr lang="en-GB" altLang="en-US" b="1" smtClean="0"/>
          </a:p>
        </p:txBody>
      </p:sp>
    </p:spTree>
    <p:extLst>
      <p:ext uri="{BB962C8B-B14F-4D97-AF65-F5344CB8AC3E}">
        <p14:creationId xmlns:p14="http://schemas.microsoft.com/office/powerpoint/2010/main" val="3227040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53E55A-F3F3-4A6B-9B4F-EB32D4DD6E02}" type="slidenum">
              <a:rPr lang="en-US" altLang="en-US" smtClean="0">
                <a:solidFill>
                  <a:srgbClr val="000000"/>
                </a:solidFill>
              </a:rPr>
              <a:pPr/>
              <a:t>31</a:t>
            </a:fld>
            <a:endParaRPr lang="en-US" altLang="en-US" smtClean="0">
              <a:solidFill>
                <a:srgbClr val="000000"/>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a:buClr>
                <a:schemeClr val="tx1"/>
              </a:buClr>
              <a:buFont typeface="Wingdings" panose="05000000000000000000" pitchFamily="2" charset="2"/>
              <a:buNone/>
            </a:pPr>
            <a:r>
              <a:rPr lang="en-GB" altLang="en-US" b="1" smtClean="0"/>
              <a:t>Another strong motivation of economists was the growing demand by government for statistics. Militarism and industrial production required an understanding of a nation’s population and its skills, natural resources and productive capabilities. In this era of imperialism, aggressive nation-states also sought similar information on other lands targeted as potential acquisitions. The new generation of economists were only too willing to oblige.</a:t>
            </a:r>
            <a:endParaRPr lang="en-US" altLang="en-US" b="1" smtClean="0"/>
          </a:p>
        </p:txBody>
      </p:sp>
    </p:spTree>
    <p:extLst>
      <p:ext uri="{BB962C8B-B14F-4D97-AF65-F5344CB8AC3E}">
        <p14:creationId xmlns:p14="http://schemas.microsoft.com/office/powerpoint/2010/main" val="2718974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B511B9-59B8-42AD-8C75-749C972BE6BE}" type="slidenum">
              <a:rPr lang="en-US" altLang="en-US" smtClean="0">
                <a:solidFill>
                  <a:srgbClr val="000000"/>
                </a:solidFill>
              </a:rPr>
              <a:pPr/>
              <a:t>32</a:t>
            </a:fld>
            <a:endParaRPr lang="en-US" altLang="en-US" smtClean="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b="1" smtClean="0"/>
              <a:t>One of the early economics pioneers was William Stanley Jevons, first trained in Britain as a chemist and mathematician. </a:t>
            </a:r>
            <a:r>
              <a:rPr lang="en-GB" altLang="en-US" b="1" smtClean="0"/>
              <a:t>His lasting contribution to economics was the theoretical concept of </a:t>
            </a:r>
            <a:r>
              <a:rPr lang="en-GB" altLang="en-US" b="1" i="1" smtClean="0">
                <a:solidFill>
                  <a:srgbClr val="CCFF66"/>
                </a:solidFill>
              </a:rPr>
              <a:t>general equilibrium</a:t>
            </a:r>
            <a:r>
              <a:rPr lang="en-GB" altLang="en-US" b="1" i="1" smtClean="0"/>
              <a:t> – </a:t>
            </a:r>
            <a:r>
              <a:rPr lang="en-GB" altLang="en-US" b="1" smtClean="0"/>
              <a:t>the assertion th</a:t>
            </a:r>
            <a:r>
              <a:rPr lang="en-US" altLang="en-US" b="1" smtClean="0"/>
              <a:t>at all </a:t>
            </a:r>
            <a:r>
              <a:rPr lang="en-GB" altLang="en-US" b="1" smtClean="0"/>
              <a:t>relations in an economy are self-regulating, so that any disturbance sets in motion forces tending to restore the balance. </a:t>
            </a:r>
          </a:p>
        </p:txBody>
      </p:sp>
    </p:spTree>
    <p:extLst>
      <p:ext uri="{BB962C8B-B14F-4D97-AF65-F5344CB8AC3E}">
        <p14:creationId xmlns:p14="http://schemas.microsoft.com/office/powerpoint/2010/main" val="3259657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BA3381-FDA5-4ECC-A0A0-317BAA43CFB7}" type="slidenum">
              <a:rPr lang="en-US" altLang="en-US" smtClean="0">
                <a:solidFill>
                  <a:srgbClr val="000000"/>
                </a:solidFill>
              </a:rPr>
              <a:pPr/>
              <a:t>33</a:t>
            </a:fld>
            <a:endParaRPr lang="en-US" altLang="en-US" smtClean="0">
              <a:solidFill>
                <a:srgbClr val="000000"/>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GB" altLang="en-US" b="1" smtClean="0"/>
              <a:t>This is often shown in the simple graphical representation of supply and demand curves. Jevons theorized that in purely competitive markets, the forces of supply and demand interact to bring us back toward a state of general equilibrium. His assertion, of course, is that purely competitive markets could actually exist in the real world.</a:t>
            </a:r>
          </a:p>
          <a:p>
            <a:endParaRPr lang="en-US" altLang="en-US" b="1" smtClean="0"/>
          </a:p>
        </p:txBody>
      </p:sp>
    </p:spTree>
    <p:extLst>
      <p:ext uri="{BB962C8B-B14F-4D97-AF65-F5344CB8AC3E}">
        <p14:creationId xmlns:p14="http://schemas.microsoft.com/office/powerpoint/2010/main" val="1223333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44DF3D-00B5-4E05-9A57-59E22023AB1B}" type="slidenum">
              <a:rPr lang="en-US" altLang="en-US" smtClean="0">
                <a:solidFill>
                  <a:srgbClr val="000000"/>
                </a:solidFill>
              </a:rPr>
              <a:pPr/>
              <a:t>34</a:t>
            </a:fld>
            <a:endParaRPr lang="en-US" altLang="en-US" smtClean="0">
              <a:solidFill>
                <a:srgbClr val="000000"/>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r>
              <a:rPr lang="en-US" altLang="en-US" b="1" smtClean="0"/>
              <a:t>Economists also built their models on the fact that individuals as well as societies have choices to make. Economics was (and is) accurately described as the study of the allocation of scarce resources. Economists provided advice by gathering and publishing data on scarce resources and analyzing how choices would effect the output of different types of goods. This analysis is displayed graphically as something called “The Production Possibilities Curve.” For militaristic regimes, the key tradeoff is between the output of consumer goods (referred to as “butter”) and the needs of the military (“guns”).</a:t>
            </a:r>
          </a:p>
          <a:p>
            <a:endParaRPr lang="en-US" altLang="en-US" b="1" smtClean="0"/>
          </a:p>
        </p:txBody>
      </p:sp>
    </p:spTree>
    <p:extLst>
      <p:ext uri="{BB962C8B-B14F-4D97-AF65-F5344CB8AC3E}">
        <p14:creationId xmlns:p14="http://schemas.microsoft.com/office/powerpoint/2010/main" val="2469901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116423-6A5F-4DE3-935B-ECE2709E96D1}" type="slidenum">
              <a:rPr lang="en-US" altLang="en-US" smtClean="0">
                <a:solidFill>
                  <a:srgbClr val="000000"/>
                </a:solidFill>
              </a:rPr>
              <a:pPr/>
              <a:t>35</a:t>
            </a:fld>
            <a:endParaRPr lang="en-US" altLang="en-US" smtClean="0">
              <a:solidFill>
                <a:srgbClr val="000000"/>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r>
              <a:rPr lang="en-US" altLang="en-US" b="1" smtClean="0"/>
              <a:t>Another early leader of the economics discipline was Richard Ely. Richard Ely received his undergraduate degree from Columbia University, and a doctorate in economics from the University of Heidelberg. From 1881 to 1892 he held the professorship of economics at Johns Hopkins University and was subsequently professor of economics at the University of Wisconsin-Madison. His influence over the theoretical direction of economics continued long after his death.</a:t>
            </a:r>
          </a:p>
          <a:p>
            <a:endParaRPr lang="en-US" altLang="en-US" b="1" smtClean="0"/>
          </a:p>
          <a:p>
            <a:endParaRPr lang="en-US" altLang="en-US" b="1" smtClean="0"/>
          </a:p>
          <a:p>
            <a:endParaRPr lang="en-US" altLang="en-US" b="1" smtClean="0"/>
          </a:p>
          <a:p>
            <a:r>
              <a:rPr lang="en-US" altLang="en-US" b="1" smtClean="0"/>
              <a:t> </a:t>
            </a:r>
          </a:p>
          <a:p>
            <a:endParaRPr lang="en-US" altLang="en-US" b="1" smtClean="0"/>
          </a:p>
        </p:txBody>
      </p:sp>
    </p:spTree>
    <p:extLst>
      <p:ext uri="{BB962C8B-B14F-4D97-AF65-F5344CB8AC3E}">
        <p14:creationId xmlns:p14="http://schemas.microsoft.com/office/powerpoint/2010/main" val="3158562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199D3E-8F64-42E1-92EC-E8C61113C37C}" type="slidenum">
              <a:rPr lang="en-US" altLang="en-US" smtClean="0">
                <a:solidFill>
                  <a:srgbClr val="000000"/>
                </a:solidFill>
              </a:rPr>
              <a:pPr/>
              <a:t>36</a:t>
            </a:fld>
            <a:endParaRPr lang="en-US" altLang="en-US" smtClean="0">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r>
              <a:rPr lang="en-US" altLang="en-US" b="1" smtClean="0"/>
              <a:t>Ely struggled to reconcile the system developed by prior generations of political economists with the new economics. In his 1909 textbook on economics, he begins with an observation with which Henry George would fully agree. He writes:</a:t>
            </a:r>
          </a:p>
        </p:txBody>
      </p:sp>
    </p:spTree>
    <p:extLst>
      <p:ext uri="{BB962C8B-B14F-4D97-AF65-F5344CB8AC3E}">
        <p14:creationId xmlns:p14="http://schemas.microsoft.com/office/powerpoint/2010/main" val="1495863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898CDF-EFF4-4C7A-AE05-95862F9B9D84}" type="slidenum">
              <a:rPr lang="en-US" altLang="en-US" smtClean="0">
                <a:solidFill>
                  <a:srgbClr val="000000"/>
                </a:solidFill>
              </a:rPr>
              <a:pPr/>
              <a:t>37</a:t>
            </a:fld>
            <a:endParaRPr lang="en-US" altLang="en-US" smtClean="0">
              <a:solidFill>
                <a:srgbClr val="000000"/>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r>
              <a:rPr lang="en-US" altLang="en-US" b="1" smtClean="0"/>
              <a:t>“In the first stage of man's economic development, nature is the great factor in production. There is little labor and less capital. …It follows … that there was little ownership of land in the sense in which we now regard ownership. ...The notion of land ownership develops only when the land itself becomes more useful, and when the fruits of its fertility can be more directly appropriated than could happen when land was used for pasturing.”</a:t>
            </a:r>
            <a:r>
              <a:rPr lang="en-US" altLang="en-US" smtClean="0"/>
              <a:t> </a:t>
            </a:r>
          </a:p>
          <a:p>
            <a:endParaRPr lang="en-US" altLang="en-US" smtClean="0"/>
          </a:p>
        </p:txBody>
      </p:sp>
    </p:spTree>
    <p:extLst>
      <p:ext uri="{BB962C8B-B14F-4D97-AF65-F5344CB8AC3E}">
        <p14:creationId xmlns:p14="http://schemas.microsoft.com/office/powerpoint/2010/main" val="2323478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AC7738-8D95-497E-BEA4-1C5F7FF38838}" type="slidenum">
              <a:rPr lang="en-US" altLang="en-US" smtClean="0">
                <a:solidFill>
                  <a:srgbClr val="000000"/>
                </a:solidFill>
              </a:rPr>
              <a:pPr/>
              <a:t>38</a:t>
            </a:fld>
            <a:endParaRPr lang="en-US" altLang="en-US" smtClean="0">
              <a:solidFill>
                <a:srgbClr val="000000"/>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r>
              <a:rPr lang="en-US" altLang="en-US" b="1" smtClean="0"/>
              <a:t>However, in his discussion of nature and the claims to the ownership of nature, Ely makes no moral judgment and raises no questions of justice. He merely describes the circumstance as it exists:</a:t>
            </a:r>
          </a:p>
        </p:txBody>
      </p:sp>
    </p:spTree>
    <p:extLst>
      <p:ext uri="{BB962C8B-B14F-4D97-AF65-F5344CB8AC3E}">
        <p14:creationId xmlns:p14="http://schemas.microsoft.com/office/powerpoint/2010/main" val="1658774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4017A9-765C-4802-9313-23FB96378F0D}" type="slidenum">
              <a:rPr lang="en-US" altLang="en-US" smtClean="0">
                <a:solidFill>
                  <a:srgbClr val="000000"/>
                </a:solidFill>
              </a:rPr>
              <a:pPr/>
              <a:t>39</a:t>
            </a:fld>
            <a:endParaRPr lang="en-US" altLang="en-US" smtClean="0">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r>
              <a:rPr lang="en-US" altLang="en-US" b="1" smtClean="0"/>
              <a:t>“Man does not create these natural treasures nor give direction to nature in their formation. Some nations have deemed it unfair that they should become the property of individuals, and have therefore treated them as a common heritage, exacting a rent or royalty for the opportunity to exploit them. ...” </a:t>
            </a:r>
          </a:p>
        </p:txBody>
      </p:sp>
    </p:spTree>
    <p:extLst>
      <p:ext uri="{BB962C8B-B14F-4D97-AF65-F5344CB8AC3E}">
        <p14:creationId xmlns:p14="http://schemas.microsoft.com/office/powerpoint/2010/main" val="198359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E6E0A3-82CC-44BE-9356-305D2189A912}" type="slidenum">
              <a:rPr lang="en-US" altLang="en-US" smtClean="0"/>
              <a:pPr/>
              <a:t>4</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smtClean="0"/>
              <a:t>Political economy traces is roots to the investigations by moral philosophers – original thinkers such as Adam Smith, Karl Marx, Henry George and John Maynard Keynes -- who sought to explain how societal organization directs how nature is utilized by people to produce the tangible goods we need for survival and for a better quality of life. They offered their ideas on how best to organize ourselves in order to provide all with the goods for a decent human existence. On important questions they often disagreed.</a:t>
            </a:r>
          </a:p>
        </p:txBody>
      </p:sp>
    </p:spTree>
    <p:extLst>
      <p:ext uri="{BB962C8B-B14F-4D97-AF65-F5344CB8AC3E}">
        <p14:creationId xmlns:p14="http://schemas.microsoft.com/office/powerpoint/2010/main" val="3212947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EB6C37-5AFD-4E22-AC48-FFA9D46D2261}" type="slidenum">
              <a:rPr lang="en-US" altLang="en-US" smtClean="0">
                <a:solidFill>
                  <a:srgbClr val="000000"/>
                </a:solidFill>
              </a:rPr>
              <a:pPr/>
              <a:t>40</a:t>
            </a:fld>
            <a:endParaRPr lang="en-US" altLang="en-US" smtClean="0">
              <a:solidFill>
                <a:srgbClr val="000000"/>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r>
              <a:rPr lang="en-US" altLang="en-US" b="1" smtClean="0"/>
              <a:t>“This is perhaps generally the case to-day on the continent of Europe; but English law, with its inclination to the exaggeration of private rights, has long established the principle that he who owns the surface owns downward to the centre of the earth and upward to the sky.” </a:t>
            </a:r>
          </a:p>
        </p:txBody>
      </p:sp>
    </p:spTree>
    <p:extLst>
      <p:ext uri="{BB962C8B-B14F-4D97-AF65-F5344CB8AC3E}">
        <p14:creationId xmlns:p14="http://schemas.microsoft.com/office/powerpoint/2010/main" val="21106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FEE869-92A8-4501-937D-1313C5602B5C}" type="slidenum">
              <a:rPr lang="en-US" altLang="en-US" smtClean="0">
                <a:solidFill>
                  <a:srgbClr val="000000"/>
                </a:solidFill>
              </a:rPr>
              <a:pPr/>
              <a:t>41</a:t>
            </a:fld>
            <a:endParaRPr lang="en-US" altLang="en-US" smtClean="0">
              <a:solidFill>
                <a:srgbClr val="000000"/>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r>
              <a:rPr lang="en-US" altLang="en-US" b="1" smtClean="0"/>
              <a:t>As far as Ely the economist was concerned, that was the end of the issue. Political action converted the earth, our common heritage, into the realm of private property, and there the planet would remain.</a:t>
            </a:r>
          </a:p>
        </p:txBody>
      </p:sp>
    </p:spTree>
    <p:extLst>
      <p:ext uri="{BB962C8B-B14F-4D97-AF65-F5344CB8AC3E}">
        <p14:creationId xmlns:p14="http://schemas.microsoft.com/office/powerpoint/2010/main" val="1522122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8F0FB1-DB73-4D84-89CF-7ED53BAC1584}" type="slidenum">
              <a:rPr lang="en-US" altLang="en-US" smtClean="0">
                <a:solidFill>
                  <a:srgbClr val="000000"/>
                </a:solidFill>
              </a:rPr>
              <a:pPr/>
              <a:t>42</a:t>
            </a:fld>
            <a:endParaRPr lang="en-US" altLang="en-US" smtClean="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r>
              <a:rPr lang="en-US" altLang="en-US" b="1" smtClean="0"/>
              <a:t>Vilfredo Pareto was one of a small group of economists who sought to use their teaching and writing to promote progressive changes. In so doing, Pareto risked both ostracism and censure. He believed:</a:t>
            </a:r>
          </a:p>
          <a:p>
            <a:r>
              <a:rPr lang="en-US" altLang="en-US" b="1" smtClean="0"/>
              <a:t>  </a:t>
            </a:r>
          </a:p>
        </p:txBody>
      </p:sp>
    </p:spTree>
    <p:extLst>
      <p:ext uri="{BB962C8B-B14F-4D97-AF65-F5344CB8AC3E}">
        <p14:creationId xmlns:p14="http://schemas.microsoft.com/office/powerpoint/2010/main" val="8543230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F43C71-33E2-4DF6-9D44-BA222F0A466B}" type="slidenum">
              <a:rPr lang="en-US" altLang="en-US" smtClean="0">
                <a:solidFill>
                  <a:srgbClr val="000000"/>
                </a:solidFill>
              </a:rPr>
              <a:pPr/>
              <a:t>43</a:t>
            </a:fld>
            <a:endParaRPr lang="en-US" altLang="en-US" smtClean="0">
              <a:solidFill>
                <a:srgbClr val="000000"/>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r>
              <a:rPr lang="en-US" altLang="en-US" b="1" smtClean="0"/>
              <a:t>“The man in whose power it might be to find out the means of alleviating the sufferings of the poor would have done a far greater deed than the one who contents himself solely with knowing the exact numbers of poor and wealthy people in society.”</a:t>
            </a:r>
          </a:p>
          <a:p>
            <a:endParaRPr lang="en-US" altLang="en-US" b="1" smtClean="0"/>
          </a:p>
          <a:p>
            <a:r>
              <a:rPr lang="en-US" altLang="en-US" b="1" smtClean="0"/>
              <a:t>Pareto may have adopted the methodology of the economist, but he was a political economist at heart.</a:t>
            </a:r>
            <a:r>
              <a:rPr lang="en-US" altLang="en-US" sz="1000" b="1" smtClean="0"/>
              <a:t> </a:t>
            </a:r>
          </a:p>
          <a:p>
            <a:endParaRPr lang="en-US" altLang="en-US" b="1" smtClean="0"/>
          </a:p>
        </p:txBody>
      </p:sp>
    </p:spTree>
    <p:extLst>
      <p:ext uri="{BB962C8B-B14F-4D97-AF65-F5344CB8AC3E}">
        <p14:creationId xmlns:p14="http://schemas.microsoft.com/office/powerpoint/2010/main" val="4005024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19EB34-D821-444E-B216-CD25851A957A}" type="slidenum">
              <a:rPr lang="en-US" altLang="en-US" smtClean="0">
                <a:solidFill>
                  <a:srgbClr val="000000"/>
                </a:solidFill>
              </a:rPr>
              <a:pPr/>
              <a:t>44</a:t>
            </a:fld>
            <a:endParaRPr lang="en-US" altLang="en-US" smtClean="0">
              <a:solidFill>
                <a:srgbClr val="000000"/>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r>
              <a:rPr lang="en-US" altLang="en-US" b="1" smtClean="0"/>
              <a:t>Another dissenter within his discipline was Scott Nearing, who began his studies at the University of Pennsylvania in 1901 and earned a  doctorate in economics in 1909. He then began teaching sociology at the Wharton School, where (as described by his mentor) he “had the largest class in the University — there were 400 in his class — and no one could have done his work better.”</a:t>
            </a:r>
          </a:p>
          <a:p>
            <a:endParaRPr lang="en-US" altLang="en-US" b="1" smtClean="0"/>
          </a:p>
          <a:p>
            <a:r>
              <a:rPr lang="en-US" altLang="en-US" b="1" smtClean="0"/>
              <a:t> </a:t>
            </a:r>
          </a:p>
        </p:txBody>
      </p:sp>
    </p:spTree>
    <p:extLst>
      <p:ext uri="{BB962C8B-B14F-4D97-AF65-F5344CB8AC3E}">
        <p14:creationId xmlns:p14="http://schemas.microsoft.com/office/powerpoint/2010/main" val="3632254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DD460A-7A28-4F78-99FE-3F06B7C270F3}" type="slidenum">
              <a:rPr lang="en-US" altLang="en-US" smtClean="0">
                <a:solidFill>
                  <a:srgbClr val="000000"/>
                </a:solidFill>
              </a:rPr>
              <a:pPr/>
              <a:t>45</a:t>
            </a:fld>
            <a:endParaRPr lang="en-US" altLang="en-US" smtClean="0">
              <a:solidFill>
                <a:srgbClr val="000000"/>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r>
              <a:rPr lang="en-US" altLang="en-US" b="1" smtClean="0"/>
              <a:t>Nearing’s undoing was that he became immersed in progressive social causes. He was dismissed in 1915 from the University of Pennsylvania because of his public opposition to child labor and other progressive causes (including his support for Henry George’s “Single Tax” campaign). Nearing charged that academia had sold out to privileged interests. He wrote:</a:t>
            </a:r>
          </a:p>
          <a:p>
            <a:endParaRPr lang="en-US" altLang="en-US" b="1" smtClean="0"/>
          </a:p>
        </p:txBody>
      </p:sp>
    </p:spTree>
    <p:extLst>
      <p:ext uri="{BB962C8B-B14F-4D97-AF65-F5344CB8AC3E}">
        <p14:creationId xmlns:p14="http://schemas.microsoft.com/office/powerpoint/2010/main" val="3069999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3A95E8-B728-45EA-9E43-A32DE8E87343}" type="slidenum">
              <a:rPr lang="en-US" altLang="en-US" smtClean="0">
                <a:solidFill>
                  <a:srgbClr val="000000"/>
                </a:solidFill>
              </a:rPr>
              <a:pPr/>
              <a:t>46</a:t>
            </a:fld>
            <a:endParaRPr lang="en-US" alt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r>
              <a:rPr lang="en-US" altLang="en-US" b="1" smtClean="0"/>
              <a:t>“The liberal and radical forces of American life -- the men and women who had sacrificed, suffered, labored and struggled to make America safe for democracy, were brushed aside by the triumphant Patriotic plutocracy: Morgan, Rockefeller, Guggenheim … were the great patriots. All who opposed them were traitors. The plutocracy had always stood and still stands for special privilege in its most vicious form.”</a:t>
            </a:r>
          </a:p>
          <a:p>
            <a:endParaRPr lang="en-US" altLang="en-US" b="1" smtClean="0"/>
          </a:p>
        </p:txBody>
      </p:sp>
    </p:spTree>
    <p:extLst>
      <p:ext uri="{BB962C8B-B14F-4D97-AF65-F5344CB8AC3E}">
        <p14:creationId xmlns:p14="http://schemas.microsoft.com/office/powerpoint/2010/main" val="2650221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17BBB4-3257-4DE1-A616-ECF69E244FE7}" type="slidenum">
              <a:rPr lang="en-US" altLang="en-US" smtClean="0">
                <a:solidFill>
                  <a:srgbClr val="000000"/>
                </a:solidFill>
              </a:rPr>
              <a:pPr/>
              <a:t>47</a:t>
            </a:fld>
            <a:endParaRPr lang="en-US" altLang="en-US" smtClean="0">
              <a:solidFill>
                <a:srgbClr val="000000"/>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r>
              <a:rPr lang="en-US" altLang="en-US" b="1" smtClean="0"/>
              <a:t>As the twentieth century advanced, economists on the Left and the Right began to take sides on the matters of Class Conflict and Wealth Distribution. Those that did so, however, risked criticism from within the discipline’s ranks. Yet, even John Kenneth Galbraith, one of the larger-than-life figures of this era observed:</a:t>
            </a:r>
          </a:p>
        </p:txBody>
      </p:sp>
    </p:spTree>
    <p:extLst>
      <p:ext uri="{BB962C8B-B14F-4D97-AF65-F5344CB8AC3E}">
        <p14:creationId xmlns:p14="http://schemas.microsoft.com/office/powerpoint/2010/main" val="2757073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775D9D-16DA-4E0B-B3CD-3B24DE7C6F43}" type="slidenum">
              <a:rPr lang="en-US" altLang="en-US" smtClean="0">
                <a:solidFill>
                  <a:srgbClr val="000000"/>
                </a:solidFill>
              </a:rPr>
              <a:pPr/>
              <a:t>48</a:t>
            </a:fld>
            <a:endParaRPr lang="en-US" altLang="en-US" smtClean="0">
              <a:solidFill>
                <a:srgbClr val="000000"/>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r>
              <a:rPr lang="en-US" altLang="en-US" b="1" smtClean="0"/>
              <a:t>“Things may be less than good, less than fair, even less than tolerable; that is not the business of the economist as an economist. …The economist’s task is to stand apart, analyze, describe and where possible reduce to mathematical formulae, but not to pass moral judgment or be otherwise involved.”</a:t>
            </a:r>
          </a:p>
          <a:p>
            <a:endParaRPr lang="en-US" altLang="en-US" b="1" smtClean="0"/>
          </a:p>
        </p:txBody>
      </p:sp>
    </p:spTree>
    <p:extLst>
      <p:ext uri="{BB962C8B-B14F-4D97-AF65-F5344CB8AC3E}">
        <p14:creationId xmlns:p14="http://schemas.microsoft.com/office/powerpoint/2010/main" val="34834393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7CC978-5581-430A-BB95-96CE9BF80442}" type="slidenum">
              <a:rPr lang="en-US" altLang="en-US" smtClean="0"/>
              <a:pPr/>
              <a:t>49</a:t>
            </a:fld>
            <a:endParaRPr lang="en-US" alt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r>
              <a:rPr lang="en-US" altLang="en-US" sz="800" b="1" smtClean="0"/>
              <a:t>Henry George is aptly described as the last of the great political economists</a:t>
            </a:r>
            <a:r>
              <a:rPr lang="en-US" altLang="en-US" b="1" smtClean="0"/>
              <a:t> and his proposals were at one time thought to be more dangerous to the status quo than those of Karl Marx and communism. The reason is that George campaigned for a market system cleared of monopoly privileges. </a:t>
            </a:r>
          </a:p>
        </p:txBody>
      </p:sp>
    </p:spTree>
    <p:extLst>
      <p:ext uri="{BB962C8B-B14F-4D97-AF65-F5344CB8AC3E}">
        <p14:creationId xmlns:p14="http://schemas.microsoft.com/office/powerpoint/2010/main" val="423532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772374-8412-4319-B74C-44A64BB41BC3}" type="slidenum">
              <a:rPr lang="en-US" altLang="en-US" smtClean="0"/>
              <a:pPr/>
              <a:t>5</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Although there are elements of political economy similar to those relied upon in economics, political economy is an interdisciplinary investigation with its roots in moral philosophy. </a:t>
            </a:r>
          </a:p>
        </p:txBody>
      </p:sp>
    </p:spTree>
    <p:extLst>
      <p:ext uri="{BB962C8B-B14F-4D97-AF65-F5344CB8AC3E}">
        <p14:creationId xmlns:p14="http://schemas.microsoft.com/office/powerpoint/2010/main" val="2658651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58554E-8607-47BD-9A4B-DDB9786F125A}" type="slidenum">
              <a:rPr lang="en-US" altLang="en-US" smtClean="0"/>
              <a:pPr/>
              <a:t>50</a:t>
            </a:fld>
            <a:endParaRPr lang="en-US" alt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r>
              <a:rPr lang="en-US" altLang="en-US" b="1" smtClean="0"/>
              <a:t>Of Henry George, John Kenneth Galbraith wrote:</a:t>
            </a:r>
          </a:p>
          <a:p>
            <a:endParaRPr lang="en-US" altLang="en-US" b="1" smtClean="0"/>
          </a:p>
        </p:txBody>
      </p:sp>
    </p:spTree>
    <p:extLst>
      <p:ext uri="{BB962C8B-B14F-4D97-AF65-F5344CB8AC3E}">
        <p14:creationId xmlns:p14="http://schemas.microsoft.com/office/powerpoint/2010/main" val="3113068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3B5BEB-3036-491F-83AB-D1EB69901AFA}" type="slidenum">
              <a:rPr lang="en-US" altLang="en-US" smtClean="0"/>
              <a:pPr/>
              <a:t>51</a:t>
            </a:fld>
            <a:endParaRPr lang="en-US" alt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r>
              <a:rPr lang="en-US" altLang="en-US" b="1" smtClean="0"/>
              <a:t>“In his time and even into the 1920s and 1930s, Henry George was the most widely read of American economic writers both at home and in Europe. He was, indeed, one of the most widely read of Americans.”</a:t>
            </a:r>
          </a:p>
          <a:p>
            <a:endParaRPr lang="en-US" altLang="en-US" b="1" smtClean="0"/>
          </a:p>
        </p:txBody>
      </p:sp>
    </p:spTree>
    <p:extLst>
      <p:ext uri="{BB962C8B-B14F-4D97-AF65-F5344CB8AC3E}">
        <p14:creationId xmlns:p14="http://schemas.microsoft.com/office/powerpoint/2010/main" val="3526577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05C537-570E-4392-8661-294B3401CFD3}" type="slidenum">
              <a:rPr lang="en-US" altLang="en-US" smtClean="0"/>
              <a:pPr/>
              <a:t>52</a:t>
            </a:fld>
            <a:endParaRPr lang="en-US" alt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56660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765F13-0FCF-4672-A56A-579AFBDFFF51}" type="slidenum">
              <a:rPr lang="en-US" altLang="en-US" smtClean="0"/>
              <a:pPr/>
              <a:t>6</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For reasons that will eventually become clear, beginning late in the 19</a:t>
            </a:r>
            <a:r>
              <a:rPr lang="en-US" altLang="en-US" b="1" baseline="30000" smtClean="0"/>
              <a:t>th</a:t>
            </a:r>
            <a:r>
              <a:rPr lang="en-US" altLang="en-US" b="1" smtClean="0"/>
              <a:t> century, political economy was displaced by the development of the individual social science disciplines. This course resurrects political economy because of the science’s strengths in helping us to understand the real world.</a:t>
            </a:r>
          </a:p>
        </p:txBody>
      </p:sp>
    </p:spTree>
    <p:extLst>
      <p:ext uri="{BB962C8B-B14F-4D97-AF65-F5344CB8AC3E}">
        <p14:creationId xmlns:p14="http://schemas.microsoft.com/office/powerpoint/2010/main" val="200486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5B4DD1-5B8F-42F5-B6CB-1367915A048B}" type="slidenum">
              <a:rPr lang="en-US" altLang="en-US" smtClean="0"/>
              <a:pPr/>
              <a:t>7</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We begin by examining the state of the world today and asking what are the prospects for our future. Many of us wonder whether sustainable use of the earth’s resources is still possible. And, for good reason, we wonder whether how we are governed will be based on the protection of individual liberty or the use of coercion by authoritarian regimes.</a:t>
            </a:r>
          </a:p>
        </p:txBody>
      </p:sp>
    </p:spTree>
    <p:extLst>
      <p:ext uri="{BB962C8B-B14F-4D97-AF65-F5344CB8AC3E}">
        <p14:creationId xmlns:p14="http://schemas.microsoft.com/office/powerpoint/2010/main" val="157607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8FC7DA-A8A9-4C96-B6DB-6D26B542189B}" type="slidenum">
              <a:rPr lang="en-US" altLang="en-US" smtClean="0">
                <a:solidFill>
                  <a:srgbClr val="000000"/>
                </a:solidFill>
              </a:rPr>
              <a:pPr/>
              <a:t>8</a:t>
            </a:fld>
            <a:endParaRPr lang="en-US" altLang="en-US" smtClean="0">
              <a:solidFill>
                <a:srgbClr val="000000"/>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smtClean="0"/>
              <a:t>The terms, concepts and much of the analysis to be presented comes from the several books written in the late 19</a:t>
            </a:r>
            <a:r>
              <a:rPr lang="en-US" altLang="en-US" b="1" baseline="30000" smtClean="0"/>
              <a:t>th</a:t>
            </a:r>
            <a:r>
              <a:rPr lang="en-US" altLang="en-US" b="1" smtClean="0"/>
              <a:t> century by the American political economist Henry George. His final book, published in 1897, was titled </a:t>
            </a:r>
            <a:r>
              <a:rPr lang="en-US" altLang="en-US" b="1" i="1" smtClean="0"/>
              <a:t>The Science of Political Economy</a:t>
            </a:r>
            <a:r>
              <a:rPr lang="en-US" altLang="en-US" b="1" smtClean="0"/>
              <a:t>. </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232751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2B2956-3EFB-488F-ABF5-9BA2E60A0842}" type="slidenum">
              <a:rPr lang="en-US" altLang="en-US" smtClean="0">
                <a:solidFill>
                  <a:srgbClr val="000000"/>
                </a:solidFill>
              </a:rPr>
              <a:pPr/>
              <a:t>9</a:t>
            </a:fld>
            <a:endParaRPr lang="en-US" altLang="en-US" smtClean="0">
              <a:solidFill>
                <a:srgbClr val="000000"/>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1" smtClean="0"/>
              <a:t>Following in the footsteps of some of history’s most important contributors to intellectual thought, Henry George was committed to taking an objective, scientific approach to his investigations, following the facts wherever they might lead. He asked important moral questions concerning how wealth was distributed and practical questions about how wealth is most effectively produced and exchanged. </a:t>
            </a:r>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370927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B6E49D-58A3-4C4E-890C-BBBA37BEA5AC}" type="slidenum">
              <a:rPr lang="en-US" altLang="en-US"/>
              <a:pPr>
                <a:defRPr/>
              </a:pPr>
              <a:t>‹#›</a:t>
            </a:fld>
            <a:endParaRPr lang="en-US" altLang="en-US"/>
          </a:p>
        </p:txBody>
      </p:sp>
    </p:spTree>
    <p:extLst>
      <p:ext uri="{BB962C8B-B14F-4D97-AF65-F5344CB8AC3E}">
        <p14:creationId xmlns:p14="http://schemas.microsoft.com/office/powerpoint/2010/main" val="37206338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0F18A3-77E5-4B93-A7A6-A6DD120C59D2}" type="slidenum">
              <a:rPr lang="en-US" altLang="en-US"/>
              <a:pPr>
                <a:defRPr/>
              </a:pPr>
              <a:t>‹#›</a:t>
            </a:fld>
            <a:endParaRPr lang="en-US" altLang="en-US"/>
          </a:p>
        </p:txBody>
      </p:sp>
    </p:spTree>
    <p:extLst>
      <p:ext uri="{BB962C8B-B14F-4D97-AF65-F5344CB8AC3E}">
        <p14:creationId xmlns:p14="http://schemas.microsoft.com/office/powerpoint/2010/main" val="33408010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DF6F22-B2C8-47C4-8CE2-D140CCE5A961}" type="slidenum">
              <a:rPr lang="en-US" altLang="en-US"/>
              <a:pPr>
                <a:defRPr/>
              </a:pPr>
              <a:t>‹#›</a:t>
            </a:fld>
            <a:endParaRPr lang="en-US" altLang="en-US"/>
          </a:p>
        </p:txBody>
      </p:sp>
    </p:spTree>
    <p:extLst>
      <p:ext uri="{BB962C8B-B14F-4D97-AF65-F5344CB8AC3E}">
        <p14:creationId xmlns:p14="http://schemas.microsoft.com/office/powerpoint/2010/main" val="12235080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930F8D1-A4E3-43A6-82A6-2965AEB1F751}" type="slidenum">
              <a:rPr lang="en-US" altLang="en-US"/>
              <a:pPr>
                <a:defRPr/>
              </a:pPr>
              <a:t>‹#›</a:t>
            </a:fld>
            <a:endParaRPr lang="en-US" altLang="en-US"/>
          </a:p>
        </p:txBody>
      </p:sp>
    </p:spTree>
    <p:extLst>
      <p:ext uri="{BB962C8B-B14F-4D97-AF65-F5344CB8AC3E}">
        <p14:creationId xmlns:p14="http://schemas.microsoft.com/office/powerpoint/2010/main" val="12944159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631E801-0032-4C67-A657-6F1D5C518D2B}" type="slidenum">
              <a:rPr lang="en-US" altLang="en-US"/>
              <a:pPr>
                <a:defRPr/>
              </a:pPr>
              <a:t>‹#›</a:t>
            </a:fld>
            <a:endParaRPr lang="en-US" altLang="en-US"/>
          </a:p>
        </p:txBody>
      </p:sp>
    </p:spTree>
    <p:extLst>
      <p:ext uri="{BB962C8B-B14F-4D97-AF65-F5344CB8AC3E}">
        <p14:creationId xmlns:p14="http://schemas.microsoft.com/office/powerpoint/2010/main" val="3254648731"/>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08CC939-8CE8-4B91-8842-DE9FCE137A71}" type="slidenum">
              <a:rPr lang="en-US" altLang="en-US"/>
              <a:pPr>
                <a:defRPr/>
              </a:pPr>
              <a:t>‹#›</a:t>
            </a:fld>
            <a:endParaRPr lang="en-US" altLang="en-US"/>
          </a:p>
        </p:txBody>
      </p:sp>
    </p:spTree>
    <p:extLst>
      <p:ext uri="{BB962C8B-B14F-4D97-AF65-F5344CB8AC3E}">
        <p14:creationId xmlns:p14="http://schemas.microsoft.com/office/powerpoint/2010/main" val="993414420"/>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C7CB5D1-7C0E-461E-8B34-7E55A5B9EC26}" type="slidenum">
              <a:rPr lang="en-US" altLang="en-US"/>
              <a:pPr>
                <a:defRPr/>
              </a:pPr>
              <a:t>‹#›</a:t>
            </a:fld>
            <a:endParaRPr lang="en-US" altLang="en-US"/>
          </a:p>
        </p:txBody>
      </p:sp>
    </p:spTree>
    <p:extLst>
      <p:ext uri="{BB962C8B-B14F-4D97-AF65-F5344CB8AC3E}">
        <p14:creationId xmlns:p14="http://schemas.microsoft.com/office/powerpoint/2010/main" val="2511601770"/>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6A867BE-F7E3-46DA-A143-4022B5090145}" type="slidenum">
              <a:rPr lang="en-US" altLang="en-US"/>
              <a:pPr>
                <a:defRPr/>
              </a:pPr>
              <a:t>‹#›</a:t>
            </a:fld>
            <a:endParaRPr lang="en-US" altLang="en-US"/>
          </a:p>
        </p:txBody>
      </p:sp>
    </p:spTree>
    <p:extLst>
      <p:ext uri="{BB962C8B-B14F-4D97-AF65-F5344CB8AC3E}">
        <p14:creationId xmlns:p14="http://schemas.microsoft.com/office/powerpoint/2010/main" val="987614212"/>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2DD7E56-9C86-41B6-9E69-F426DFC458F1}" type="slidenum">
              <a:rPr lang="en-US" altLang="en-US"/>
              <a:pPr>
                <a:defRPr/>
              </a:pPr>
              <a:t>‹#›</a:t>
            </a:fld>
            <a:endParaRPr lang="en-US" altLang="en-US"/>
          </a:p>
        </p:txBody>
      </p:sp>
    </p:spTree>
    <p:extLst>
      <p:ext uri="{BB962C8B-B14F-4D97-AF65-F5344CB8AC3E}">
        <p14:creationId xmlns:p14="http://schemas.microsoft.com/office/powerpoint/2010/main" val="3247536345"/>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AEBFE3E-5C34-4853-83DA-D85F38E1B746}" type="slidenum">
              <a:rPr lang="en-US" altLang="en-US"/>
              <a:pPr>
                <a:defRPr/>
              </a:pPr>
              <a:t>‹#›</a:t>
            </a:fld>
            <a:endParaRPr lang="en-US" altLang="en-US"/>
          </a:p>
        </p:txBody>
      </p:sp>
    </p:spTree>
    <p:extLst>
      <p:ext uri="{BB962C8B-B14F-4D97-AF65-F5344CB8AC3E}">
        <p14:creationId xmlns:p14="http://schemas.microsoft.com/office/powerpoint/2010/main" val="4286147357"/>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2E4FAB8-E41F-43E9-A0A9-8993F4BFAC86}" type="slidenum">
              <a:rPr lang="en-US" altLang="en-US"/>
              <a:pPr>
                <a:defRPr/>
              </a:pPr>
              <a:t>‹#›</a:t>
            </a:fld>
            <a:endParaRPr lang="en-US" altLang="en-US"/>
          </a:p>
        </p:txBody>
      </p:sp>
    </p:spTree>
    <p:extLst>
      <p:ext uri="{BB962C8B-B14F-4D97-AF65-F5344CB8AC3E}">
        <p14:creationId xmlns:p14="http://schemas.microsoft.com/office/powerpoint/2010/main" val="954296806"/>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162A5B-7E9D-411E-ADBD-BAAD36F48534}" type="slidenum">
              <a:rPr lang="en-US" altLang="en-US"/>
              <a:pPr>
                <a:defRPr/>
              </a:pPr>
              <a:t>‹#›</a:t>
            </a:fld>
            <a:endParaRPr lang="en-US" altLang="en-US"/>
          </a:p>
        </p:txBody>
      </p:sp>
    </p:spTree>
    <p:extLst>
      <p:ext uri="{BB962C8B-B14F-4D97-AF65-F5344CB8AC3E}">
        <p14:creationId xmlns:p14="http://schemas.microsoft.com/office/powerpoint/2010/main" val="40844160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57873A9-9399-4DFE-9D08-A81D8DFDDEDC}" type="slidenum">
              <a:rPr lang="en-US" altLang="en-US"/>
              <a:pPr>
                <a:defRPr/>
              </a:pPr>
              <a:t>‹#›</a:t>
            </a:fld>
            <a:endParaRPr lang="en-US" altLang="en-US"/>
          </a:p>
        </p:txBody>
      </p:sp>
    </p:spTree>
    <p:extLst>
      <p:ext uri="{BB962C8B-B14F-4D97-AF65-F5344CB8AC3E}">
        <p14:creationId xmlns:p14="http://schemas.microsoft.com/office/powerpoint/2010/main" val="1989920477"/>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741C335-1ED8-47A7-8AB1-2B23BAA1DC59}" type="slidenum">
              <a:rPr lang="en-US" altLang="en-US"/>
              <a:pPr>
                <a:defRPr/>
              </a:pPr>
              <a:t>‹#›</a:t>
            </a:fld>
            <a:endParaRPr lang="en-US" altLang="en-US"/>
          </a:p>
        </p:txBody>
      </p:sp>
    </p:spTree>
    <p:extLst>
      <p:ext uri="{BB962C8B-B14F-4D97-AF65-F5344CB8AC3E}">
        <p14:creationId xmlns:p14="http://schemas.microsoft.com/office/powerpoint/2010/main" val="2848069129"/>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6F53110-35DF-4B99-9609-3EC4EC2080D3}" type="slidenum">
              <a:rPr lang="en-US" altLang="en-US"/>
              <a:pPr>
                <a:defRPr/>
              </a:pPr>
              <a:t>‹#›</a:t>
            </a:fld>
            <a:endParaRPr lang="en-US" altLang="en-US"/>
          </a:p>
        </p:txBody>
      </p:sp>
    </p:spTree>
    <p:extLst>
      <p:ext uri="{BB962C8B-B14F-4D97-AF65-F5344CB8AC3E}">
        <p14:creationId xmlns:p14="http://schemas.microsoft.com/office/powerpoint/2010/main" val="3301712602"/>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CB3C2F9-F061-4E6D-8189-657B88E2DE86}" type="slidenum">
              <a:rPr lang="en-US" altLang="en-US"/>
              <a:pPr>
                <a:defRPr/>
              </a:pPr>
              <a:t>‹#›</a:t>
            </a:fld>
            <a:endParaRPr lang="en-US" altLang="en-US"/>
          </a:p>
        </p:txBody>
      </p:sp>
    </p:spTree>
    <p:extLst>
      <p:ext uri="{BB962C8B-B14F-4D97-AF65-F5344CB8AC3E}">
        <p14:creationId xmlns:p14="http://schemas.microsoft.com/office/powerpoint/2010/main" val="3085997839"/>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40865E2-7C36-4676-A2CE-DDC3A5F12BA1}" type="slidenum">
              <a:rPr lang="en-US" altLang="en-US"/>
              <a:pPr>
                <a:defRPr/>
              </a:pPr>
              <a:t>‹#›</a:t>
            </a:fld>
            <a:endParaRPr lang="en-US" altLang="en-US"/>
          </a:p>
        </p:txBody>
      </p:sp>
    </p:spTree>
    <p:extLst>
      <p:ext uri="{BB962C8B-B14F-4D97-AF65-F5344CB8AC3E}">
        <p14:creationId xmlns:p14="http://schemas.microsoft.com/office/powerpoint/2010/main" val="3610162753"/>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30EED7C-4854-4807-A12D-B886A92A4A21}" type="slidenum">
              <a:rPr lang="en-US" altLang="en-US"/>
              <a:pPr>
                <a:defRPr/>
              </a:pPr>
              <a:t>‹#›</a:t>
            </a:fld>
            <a:endParaRPr lang="en-US" altLang="en-US"/>
          </a:p>
        </p:txBody>
      </p:sp>
    </p:spTree>
    <p:extLst>
      <p:ext uri="{BB962C8B-B14F-4D97-AF65-F5344CB8AC3E}">
        <p14:creationId xmlns:p14="http://schemas.microsoft.com/office/powerpoint/2010/main" val="4001081557"/>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E453D09-B18A-4B89-90CD-6398FF18C71C}" type="slidenum">
              <a:rPr lang="en-US" altLang="en-US"/>
              <a:pPr>
                <a:defRPr/>
              </a:pPr>
              <a:t>‹#›</a:t>
            </a:fld>
            <a:endParaRPr lang="en-US" altLang="en-US"/>
          </a:p>
        </p:txBody>
      </p:sp>
    </p:spTree>
    <p:extLst>
      <p:ext uri="{BB962C8B-B14F-4D97-AF65-F5344CB8AC3E}">
        <p14:creationId xmlns:p14="http://schemas.microsoft.com/office/powerpoint/2010/main" val="2291203179"/>
      </p:ext>
    </p:extLst>
  </p:cSld>
  <p:clrMapOvr>
    <a:masterClrMapping/>
  </p:clrMapOvr>
  <p:transition>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D5F5C16-0670-4F13-80F3-DFC85146BD58}" type="slidenum">
              <a:rPr lang="en-US" altLang="en-US"/>
              <a:pPr>
                <a:defRPr/>
              </a:pPr>
              <a:t>‹#›</a:t>
            </a:fld>
            <a:endParaRPr lang="en-US" altLang="en-US"/>
          </a:p>
        </p:txBody>
      </p:sp>
    </p:spTree>
    <p:extLst>
      <p:ext uri="{BB962C8B-B14F-4D97-AF65-F5344CB8AC3E}">
        <p14:creationId xmlns:p14="http://schemas.microsoft.com/office/powerpoint/2010/main" val="1681060171"/>
      </p:ext>
    </p:extLst>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D60E0D3-5337-4D3A-A35C-459AE4B0610C}" type="slidenum">
              <a:rPr lang="en-US" altLang="en-US"/>
              <a:pPr>
                <a:defRPr/>
              </a:pPr>
              <a:t>‹#›</a:t>
            </a:fld>
            <a:endParaRPr lang="en-US" altLang="en-US"/>
          </a:p>
        </p:txBody>
      </p:sp>
    </p:spTree>
    <p:extLst>
      <p:ext uri="{BB962C8B-B14F-4D97-AF65-F5344CB8AC3E}">
        <p14:creationId xmlns:p14="http://schemas.microsoft.com/office/powerpoint/2010/main" val="1057831926"/>
      </p:ext>
    </p:extLst>
  </p:cSld>
  <p:clrMapOvr>
    <a:masterClrMapping/>
  </p:clrMapOvr>
  <p:transition>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D678E6E-F2FE-4F7A-9984-61DBC6197BB4}" type="slidenum">
              <a:rPr lang="en-US" altLang="en-US"/>
              <a:pPr>
                <a:defRPr/>
              </a:pPr>
              <a:t>‹#›</a:t>
            </a:fld>
            <a:endParaRPr lang="en-US" altLang="en-US"/>
          </a:p>
        </p:txBody>
      </p:sp>
    </p:spTree>
    <p:extLst>
      <p:ext uri="{BB962C8B-B14F-4D97-AF65-F5344CB8AC3E}">
        <p14:creationId xmlns:p14="http://schemas.microsoft.com/office/powerpoint/2010/main" val="3057560602"/>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12E7A4-E90D-4EAE-BD26-664B2604BE2E}" type="slidenum">
              <a:rPr lang="en-US" altLang="en-US"/>
              <a:pPr>
                <a:defRPr/>
              </a:pPr>
              <a:t>‹#›</a:t>
            </a:fld>
            <a:endParaRPr lang="en-US" altLang="en-US"/>
          </a:p>
        </p:txBody>
      </p:sp>
    </p:spTree>
    <p:extLst>
      <p:ext uri="{BB962C8B-B14F-4D97-AF65-F5344CB8AC3E}">
        <p14:creationId xmlns:p14="http://schemas.microsoft.com/office/powerpoint/2010/main" val="230811185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F4CCE2D-A585-431A-90DA-2335AA5907B4}" type="slidenum">
              <a:rPr lang="en-US" altLang="en-US"/>
              <a:pPr>
                <a:defRPr/>
              </a:pPr>
              <a:t>‹#›</a:t>
            </a:fld>
            <a:endParaRPr lang="en-US" altLang="en-US"/>
          </a:p>
        </p:txBody>
      </p:sp>
    </p:spTree>
    <p:extLst>
      <p:ext uri="{BB962C8B-B14F-4D97-AF65-F5344CB8AC3E}">
        <p14:creationId xmlns:p14="http://schemas.microsoft.com/office/powerpoint/2010/main" val="2353457663"/>
      </p:ext>
    </p:extLst>
  </p:cSld>
  <p:clrMapOvr>
    <a:masterClrMapping/>
  </p:clrMapOvr>
  <p:transition>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FE12F5C-3BAE-405F-8F5A-F418B15E0120}" type="slidenum">
              <a:rPr lang="en-US" altLang="en-US"/>
              <a:pPr>
                <a:defRPr/>
              </a:pPr>
              <a:t>‹#›</a:t>
            </a:fld>
            <a:endParaRPr lang="en-US" altLang="en-US"/>
          </a:p>
        </p:txBody>
      </p:sp>
    </p:spTree>
    <p:extLst>
      <p:ext uri="{BB962C8B-B14F-4D97-AF65-F5344CB8AC3E}">
        <p14:creationId xmlns:p14="http://schemas.microsoft.com/office/powerpoint/2010/main" val="2468481941"/>
      </p:ext>
    </p:extLst>
  </p:cSld>
  <p:clrMapOvr>
    <a:masterClrMapping/>
  </p:clrMapOvr>
  <p:transition>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3867086-F657-4451-8662-90187A5F255B}" type="slidenum">
              <a:rPr lang="en-US" altLang="en-US"/>
              <a:pPr>
                <a:defRPr/>
              </a:pPr>
              <a:t>‹#›</a:t>
            </a:fld>
            <a:endParaRPr lang="en-US" altLang="en-US"/>
          </a:p>
        </p:txBody>
      </p:sp>
    </p:spTree>
    <p:extLst>
      <p:ext uri="{BB962C8B-B14F-4D97-AF65-F5344CB8AC3E}">
        <p14:creationId xmlns:p14="http://schemas.microsoft.com/office/powerpoint/2010/main" val="3769794662"/>
      </p:ext>
    </p:extLst>
  </p:cSld>
  <p:clrMapOvr>
    <a:masterClrMapping/>
  </p:clrMapOvr>
  <p:transition>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69F3E96-9C7F-42B0-98AF-12A8F27DE2A5}" type="slidenum">
              <a:rPr lang="en-US" altLang="en-US"/>
              <a:pPr>
                <a:defRPr/>
              </a:pPr>
              <a:t>‹#›</a:t>
            </a:fld>
            <a:endParaRPr lang="en-US" altLang="en-US"/>
          </a:p>
        </p:txBody>
      </p:sp>
    </p:spTree>
    <p:extLst>
      <p:ext uri="{BB962C8B-B14F-4D97-AF65-F5344CB8AC3E}">
        <p14:creationId xmlns:p14="http://schemas.microsoft.com/office/powerpoint/2010/main" val="807688371"/>
      </p:ext>
    </p:extLst>
  </p:cSld>
  <p:clrMapOvr>
    <a:masterClrMapping/>
  </p:clrMapOvr>
  <p:transition>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053205E-A3F0-4C7E-BB02-6B9EC607D941}" type="slidenum">
              <a:rPr lang="en-US" altLang="en-US"/>
              <a:pPr>
                <a:defRPr/>
              </a:pPr>
              <a:t>‹#›</a:t>
            </a:fld>
            <a:endParaRPr lang="en-US" altLang="en-US"/>
          </a:p>
        </p:txBody>
      </p:sp>
    </p:spTree>
    <p:extLst>
      <p:ext uri="{BB962C8B-B14F-4D97-AF65-F5344CB8AC3E}">
        <p14:creationId xmlns:p14="http://schemas.microsoft.com/office/powerpoint/2010/main" val="2920663308"/>
      </p:ext>
    </p:extLst>
  </p:cSld>
  <p:clrMapOvr>
    <a:masterClrMapping/>
  </p:clrMapOvr>
  <p:transition>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9452634-DC8B-4AD4-8848-18816DBD89D3}" type="slidenum">
              <a:rPr lang="en-US" altLang="en-US"/>
              <a:pPr>
                <a:defRPr/>
              </a:pPr>
              <a:t>‹#›</a:t>
            </a:fld>
            <a:endParaRPr lang="en-US" altLang="en-US"/>
          </a:p>
        </p:txBody>
      </p:sp>
    </p:spTree>
    <p:extLst>
      <p:ext uri="{BB962C8B-B14F-4D97-AF65-F5344CB8AC3E}">
        <p14:creationId xmlns:p14="http://schemas.microsoft.com/office/powerpoint/2010/main" val="2319474175"/>
      </p:ext>
    </p:extLst>
  </p:cSld>
  <p:clrMapOvr>
    <a:masterClrMapping/>
  </p:clrMapOvr>
  <p:transition>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5798A45-806F-418F-BB0C-8C2529813CF8}" type="slidenum">
              <a:rPr lang="en-US" altLang="en-US"/>
              <a:pPr>
                <a:defRPr/>
              </a:pPr>
              <a:t>‹#›</a:t>
            </a:fld>
            <a:endParaRPr lang="en-US" altLang="en-US"/>
          </a:p>
        </p:txBody>
      </p:sp>
    </p:spTree>
    <p:extLst>
      <p:ext uri="{BB962C8B-B14F-4D97-AF65-F5344CB8AC3E}">
        <p14:creationId xmlns:p14="http://schemas.microsoft.com/office/powerpoint/2010/main" val="2384461796"/>
      </p:ext>
    </p:extLst>
  </p:cSld>
  <p:clrMapOvr>
    <a:masterClrMapping/>
  </p:clrMapOvr>
  <p:transition>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99C08D9-9176-4118-8404-269F3F5C4E96}" type="slidenum">
              <a:rPr lang="en-US" altLang="en-US"/>
              <a:pPr>
                <a:defRPr/>
              </a:pPr>
              <a:t>‹#›</a:t>
            </a:fld>
            <a:endParaRPr lang="en-US" altLang="en-US"/>
          </a:p>
        </p:txBody>
      </p:sp>
    </p:spTree>
    <p:extLst>
      <p:ext uri="{BB962C8B-B14F-4D97-AF65-F5344CB8AC3E}">
        <p14:creationId xmlns:p14="http://schemas.microsoft.com/office/powerpoint/2010/main" val="961785949"/>
      </p:ext>
    </p:extLst>
  </p:cSld>
  <p:clrMapOvr>
    <a:masterClrMapping/>
  </p:clrMapOvr>
  <p:transition>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D175CB4-E7F2-4F22-824E-ACB399B5AFA8}" type="slidenum">
              <a:rPr lang="en-US" altLang="en-US"/>
              <a:pPr>
                <a:defRPr/>
              </a:pPr>
              <a:t>‹#›</a:t>
            </a:fld>
            <a:endParaRPr lang="en-US" altLang="en-US"/>
          </a:p>
        </p:txBody>
      </p:sp>
    </p:spTree>
    <p:extLst>
      <p:ext uri="{BB962C8B-B14F-4D97-AF65-F5344CB8AC3E}">
        <p14:creationId xmlns:p14="http://schemas.microsoft.com/office/powerpoint/2010/main" val="2929651644"/>
      </p:ext>
    </p:extLst>
  </p:cSld>
  <p:clrMapOvr>
    <a:masterClrMapping/>
  </p:clrMapOvr>
  <p:transition>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3057036-1664-4904-ADB0-7D27D8E79444}" type="slidenum">
              <a:rPr lang="en-US" altLang="en-US"/>
              <a:pPr>
                <a:defRPr/>
              </a:pPr>
              <a:t>‹#›</a:t>
            </a:fld>
            <a:endParaRPr lang="en-US" altLang="en-US"/>
          </a:p>
        </p:txBody>
      </p:sp>
    </p:spTree>
    <p:extLst>
      <p:ext uri="{BB962C8B-B14F-4D97-AF65-F5344CB8AC3E}">
        <p14:creationId xmlns:p14="http://schemas.microsoft.com/office/powerpoint/2010/main" val="2915441823"/>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F5DD6A-BEBD-4138-AA22-735FAB1B83C2}" type="slidenum">
              <a:rPr lang="en-US" altLang="en-US"/>
              <a:pPr>
                <a:defRPr/>
              </a:pPr>
              <a:t>‹#›</a:t>
            </a:fld>
            <a:endParaRPr lang="en-US" altLang="en-US"/>
          </a:p>
        </p:txBody>
      </p:sp>
    </p:spTree>
    <p:extLst>
      <p:ext uri="{BB962C8B-B14F-4D97-AF65-F5344CB8AC3E}">
        <p14:creationId xmlns:p14="http://schemas.microsoft.com/office/powerpoint/2010/main" val="222994379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1202503-A421-4D99-9084-BCFBF4A4A12D}" type="slidenum">
              <a:rPr lang="en-US" altLang="en-US"/>
              <a:pPr>
                <a:defRPr/>
              </a:pPr>
              <a:t>‹#›</a:t>
            </a:fld>
            <a:endParaRPr lang="en-US" altLang="en-US"/>
          </a:p>
        </p:txBody>
      </p:sp>
    </p:spTree>
    <p:extLst>
      <p:ext uri="{BB962C8B-B14F-4D97-AF65-F5344CB8AC3E}">
        <p14:creationId xmlns:p14="http://schemas.microsoft.com/office/powerpoint/2010/main" val="3096039872"/>
      </p:ext>
    </p:extLst>
  </p:cSld>
  <p:clrMapOvr>
    <a:masterClrMapping/>
  </p:clrMapOvr>
  <p:transition>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878CCD6-5EC0-4D7B-B300-D46C1FC16D29}" type="slidenum">
              <a:rPr lang="en-US" altLang="en-US"/>
              <a:pPr>
                <a:defRPr/>
              </a:pPr>
              <a:t>‹#›</a:t>
            </a:fld>
            <a:endParaRPr lang="en-US" altLang="en-US"/>
          </a:p>
        </p:txBody>
      </p:sp>
    </p:spTree>
    <p:extLst>
      <p:ext uri="{BB962C8B-B14F-4D97-AF65-F5344CB8AC3E}">
        <p14:creationId xmlns:p14="http://schemas.microsoft.com/office/powerpoint/2010/main" val="2882707952"/>
      </p:ext>
    </p:extLst>
  </p:cSld>
  <p:clrMapOvr>
    <a:masterClrMapping/>
  </p:clrMapOvr>
  <p:transition>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4500B62-B0A4-49C1-B9A1-FA9D46009C9D}" type="slidenum">
              <a:rPr lang="en-US" altLang="en-US"/>
              <a:pPr>
                <a:defRPr/>
              </a:pPr>
              <a:t>‹#›</a:t>
            </a:fld>
            <a:endParaRPr lang="en-US" altLang="en-US"/>
          </a:p>
        </p:txBody>
      </p:sp>
    </p:spTree>
    <p:extLst>
      <p:ext uri="{BB962C8B-B14F-4D97-AF65-F5344CB8AC3E}">
        <p14:creationId xmlns:p14="http://schemas.microsoft.com/office/powerpoint/2010/main" val="3675917979"/>
      </p:ext>
    </p:extLst>
  </p:cSld>
  <p:clrMapOvr>
    <a:masterClrMapping/>
  </p:clrMapOvr>
  <p:transition>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A1EB4E0-6071-45D4-A13A-099ADAAB6FA8}" type="slidenum">
              <a:rPr lang="en-US" altLang="en-US"/>
              <a:pPr>
                <a:defRPr/>
              </a:pPr>
              <a:t>‹#›</a:t>
            </a:fld>
            <a:endParaRPr lang="en-US" altLang="en-US"/>
          </a:p>
        </p:txBody>
      </p:sp>
    </p:spTree>
    <p:extLst>
      <p:ext uri="{BB962C8B-B14F-4D97-AF65-F5344CB8AC3E}">
        <p14:creationId xmlns:p14="http://schemas.microsoft.com/office/powerpoint/2010/main" val="4035365301"/>
      </p:ext>
    </p:extLst>
  </p:cSld>
  <p:clrMapOvr>
    <a:masterClrMapping/>
  </p:clrMapOvr>
  <p:transition>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633BCF1-D4E2-4CC0-8ED7-BDBE92E4D905}" type="slidenum">
              <a:rPr lang="en-US" altLang="en-US"/>
              <a:pPr>
                <a:defRPr/>
              </a:pPr>
              <a:t>‹#›</a:t>
            </a:fld>
            <a:endParaRPr lang="en-US" altLang="en-US"/>
          </a:p>
        </p:txBody>
      </p:sp>
    </p:spTree>
    <p:extLst>
      <p:ext uri="{BB962C8B-B14F-4D97-AF65-F5344CB8AC3E}">
        <p14:creationId xmlns:p14="http://schemas.microsoft.com/office/powerpoint/2010/main" val="642227692"/>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13329E1-7B3F-4725-8AD3-C4D41ACA7326}" type="slidenum">
              <a:rPr lang="en-US" altLang="en-US"/>
              <a:pPr>
                <a:defRPr/>
              </a:pPr>
              <a:t>‹#›</a:t>
            </a:fld>
            <a:endParaRPr lang="en-US" altLang="en-US"/>
          </a:p>
        </p:txBody>
      </p:sp>
    </p:spTree>
    <p:extLst>
      <p:ext uri="{BB962C8B-B14F-4D97-AF65-F5344CB8AC3E}">
        <p14:creationId xmlns:p14="http://schemas.microsoft.com/office/powerpoint/2010/main" val="27168475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39907EC-595A-4D7A-80E9-F91F0A3E8C57}" type="slidenum">
              <a:rPr lang="en-US" altLang="en-US"/>
              <a:pPr>
                <a:defRPr/>
              </a:pPr>
              <a:t>‹#›</a:t>
            </a:fld>
            <a:endParaRPr lang="en-US" altLang="en-US"/>
          </a:p>
        </p:txBody>
      </p:sp>
    </p:spTree>
    <p:extLst>
      <p:ext uri="{BB962C8B-B14F-4D97-AF65-F5344CB8AC3E}">
        <p14:creationId xmlns:p14="http://schemas.microsoft.com/office/powerpoint/2010/main" val="23431901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58FEF96-F532-4F43-B69E-B584A6117E98}" type="slidenum">
              <a:rPr lang="en-US" altLang="en-US"/>
              <a:pPr>
                <a:defRPr/>
              </a:pPr>
              <a:t>‹#›</a:t>
            </a:fld>
            <a:endParaRPr lang="en-US" altLang="en-US"/>
          </a:p>
        </p:txBody>
      </p:sp>
    </p:spTree>
    <p:extLst>
      <p:ext uri="{BB962C8B-B14F-4D97-AF65-F5344CB8AC3E}">
        <p14:creationId xmlns:p14="http://schemas.microsoft.com/office/powerpoint/2010/main" val="7045604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A47F7C1-B4EB-4930-A8AD-69B69C1DDE2C}" type="slidenum">
              <a:rPr lang="en-US" altLang="en-US"/>
              <a:pPr>
                <a:defRPr/>
              </a:pPr>
              <a:t>‹#›</a:t>
            </a:fld>
            <a:endParaRPr lang="en-US" altLang="en-US"/>
          </a:p>
        </p:txBody>
      </p:sp>
    </p:spTree>
    <p:extLst>
      <p:ext uri="{BB962C8B-B14F-4D97-AF65-F5344CB8AC3E}">
        <p14:creationId xmlns:p14="http://schemas.microsoft.com/office/powerpoint/2010/main" val="26183368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C5935D8-DD2C-4925-BD17-2D66CAFD8B6B}" type="slidenum">
              <a:rPr lang="en-US" altLang="en-US"/>
              <a:pPr>
                <a:defRPr/>
              </a:pPr>
              <a:t>‹#›</a:t>
            </a:fld>
            <a:endParaRPr lang="en-US" altLang="en-US"/>
          </a:p>
        </p:txBody>
      </p:sp>
    </p:spTree>
    <p:extLst>
      <p:ext uri="{BB962C8B-B14F-4D97-AF65-F5344CB8AC3E}">
        <p14:creationId xmlns:p14="http://schemas.microsoft.com/office/powerpoint/2010/main" val="37064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BDFF20-31E7-4F44-90F2-8CB86DF2DA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43" r:id="rId1"/>
    <p:sldLayoutId id="2147485644" r:id="rId2"/>
    <p:sldLayoutId id="2147485645" r:id="rId3"/>
    <p:sldLayoutId id="2147485646" r:id="rId4"/>
    <p:sldLayoutId id="2147485647" r:id="rId5"/>
    <p:sldLayoutId id="2147485648" r:id="rId6"/>
    <p:sldLayoutId id="2147485649" r:id="rId7"/>
    <p:sldLayoutId id="2147485650" r:id="rId8"/>
    <p:sldLayoutId id="2147485651" r:id="rId9"/>
    <p:sldLayoutId id="2147485652" r:id="rId10"/>
    <p:sldLayoutId id="2147485653" r:id="rId11"/>
    <p:sldLayoutId id="2147485654"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0C7AF2C-14F9-498B-96BC-182111E001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3"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F493227-AE8E-41CD-9E0A-46175FBE60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4"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578E109-62BC-4CE4-A218-0FD02D33C6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5"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D171B7E-3A65-4D45-AE21-7D0E08B633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6"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1C5BD57-B7E7-40FB-B794-CB41D2F5C5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7"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86EA574-955C-4CB0-A7F9-FE20EE1CF7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8"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FF15453-AB8E-4452-91FC-CF3D09949A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9"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B729278-484E-4743-A64C-2FAC784B13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0"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E0CD231-7667-4661-B8BE-4BC597B193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1"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2648251-E04C-4168-A74B-4E278F4D9B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2"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6069FFA-721B-4892-A6C4-E9DAF8F233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55"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3E6E4DA-461D-4D0F-BE73-37C84E1F29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3"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E9174B5-AF3B-4890-983D-2EC3A8064F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4"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DD54201-80B9-4BCB-B53E-ECCEED7B8C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5"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C59D70F-3816-4B37-987D-841F4A64A1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6"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67F327C-BC42-414E-A3D7-7ABDBB1F08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7"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195D691-B947-4C6B-A336-0B227F213E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8"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4E7AF97-8865-4B9C-9BE0-5C338CEB47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9"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A704186-1A46-483F-BCD2-D2981C395E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80"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2955132-BF2E-4618-BDCC-9E76FB3835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81"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CD38443-8DFB-467F-8554-A52C88D64B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82"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6EB3C06-37C0-456C-9ED1-D95A9BCEBE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56"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776169B-13E5-41A6-A36A-A28D4D578F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83"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410498A-AEF2-414B-B163-3954B7672F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84"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47CD014-CA5A-4FC1-9F82-1BC36162C7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85"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AFE9B67-4072-4AF9-9876-7B1BF9671A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86"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A30A7E9-D8A6-4872-B024-87D903C4D7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57"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BD4899F-B829-4771-BFCC-3375156548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58"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D03CDA6-F424-4A93-AA5E-DD5E8686A6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59"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D8BD916-CD43-4EA3-A362-236334A2D5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0"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7EE9FA0-4823-4778-9A79-D8761DF2DE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1"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B5ABC0E-2FB5-40FE-94E5-A5089CFCCB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62"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31.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44.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6" descr="8611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17" descr="0777_T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219200"/>
            <a:ext cx="29432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Henry_George_after_writing_Progress_Pov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609600"/>
            <a:ext cx="41814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6" descr="Get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93186" name="Picture 12" descr="81C42afH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88"/>
            <a:ext cx="45974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2268"/>
        </a:solidFill>
        <a:effectLst/>
      </p:bgPr>
    </p:bg>
    <p:spTree>
      <p:nvGrpSpPr>
        <p:cNvPr id="1" name=""/>
        <p:cNvGrpSpPr/>
        <p:nvPr/>
      </p:nvGrpSpPr>
      <p:grpSpPr>
        <a:xfrm>
          <a:off x="0" y="0"/>
          <a:ext cx="0" cy="0"/>
          <a:chOff x="0" y="0"/>
          <a:chExt cx="0" cy="0"/>
        </a:xfrm>
      </p:grpSpPr>
      <p:pic>
        <p:nvPicPr>
          <p:cNvPr id="95234" name="Picture 10" descr="ANd9GcTboUQRnP_z1d01Hrcm9_oVYJXbnR1T724xS7Xuw7r32mQNsU2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4845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11" descr="ANd9GcQFJS_zcejMFT40tzkfOFMSG8HQ5_kJ26YfJN-d9F_7Y3Ay0T4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71800"/>
            <a:ext cx="18684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descr="Henry George and the dr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0"/>
            <a:ext cx="49482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5" descr="180px-HenryGeorgeGr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 Box 7"/>
          <p:cNvSpPr txBox="1">
            <a:spLocks noChangeArrowheads="1"/>
          </p:cNvSpPr>
          <p:nvPr/>
        </p:nvSpPr>
        <p:spPr bwMode="auto">
          <a:xfrm>
            <a:off x="4648200" y="1219200"/>
            <a:ext cx="4038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truth that I have tried to make clear will not find easy acceptance. If that could be, it would have been accepted long ago. If that could be, it would never have been obscured. But it will find friends – those who will toil for it; suffer for it; if need be, die for it. This is the power of Truth.”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hgl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33400"/>
            <a:ext cx="4552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3" descr="E2_WealthOfN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685800"/>
            <a:ext cx="4229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E4649"/>
        </a:solidFill>
        <a:effectLst/>
      </p:bgPr>
    </p:bg>
    <p:spTree>
      <p:nvGrpSpPr>
        <p:cNvPr id="1" name=""/>
        <p:cNvGrpSpPr/>
        <p:nvPr/>
      </p:nvGrpSpPr>
      <p:grpSpPr>
        <a:xfrm>
          <a:off x="0" y="0"/>
          <a:ext cx="0" cy="0"/>
          <a:chOff x="0" y="0"/>
          <a:chExt cx="0" cy="0"/>
        </a:xfrm>
      </p:grpSpPr>
      <p:pic>
        <p:nvPicPr>
          <p:cNvPr id="105474" name="Picture 9" descr="512CT%2BSEE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82550"/>
            <a:ext cx="449580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13"/>
          <p:cNvSpPr txBox="1">
            <a:spLocks noChangeArrowheads="1"/>
          </p:cNvSpPr>
          <p:nvPr/>
        </p:nvSpPr>
        <p:spPr bwMode="auto">
          <a:xfrm>
            <a:off x="1943100" y="762000"/>
            <a:ext cx="54943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INSTRUCTOR</a:t>
            </a:r>
          </a:p>
          <a:p>
            <a:pPr algn="ctr" eaLnBrk="1" hangingPunct="1">
              <a:spcBef>
                <a:spcPct val="0"/>
              </a:spcBef>
              <a:buFontTx/>
              <a:buNone/>
            </a:pPr>
            <a:r>
              <a:rPr lang="en-US" altLang="en-US" sz="3600" b="1">
                <a:solidFill>
                  <a:schemeClr val="bg1"/>
                </a:solidFill>
                <a:latin typeface="Rockwell" pitchFamily="18" charset="0"/>
              </a:rPr>
              <a:t>Edward J. Dodson, M.L.A.</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r>
              <a:rPr lang="en-US" altLang="en-US" sz="3600" b="1">
                <a:solidFill>
                  <a:schemeClr val="bg1"/>
                </a:solidFill>
                <a:latin typeface="Rockwell" pitchFamily="18" charset="0"/>
              </a:rPr>
              <a:t>email contact:</a:t>
            </a:r>
          </a:p>
          <a:p>
            <a:pPr algn="ctr" eaLnBrk="1" hangingPunct="1">
              <a:spcBef>
                <a:spcPct val="0"/>
              </a:spcBef>
              <a:buFontTx/>
              <a:buNone/>
            </a:pPr>
            <a:r>
              <a:rPr lang="en-US" altLang="en-US" sz="3600" b="1">
                <a:solidFill>
                  <a:schemeClr val="bg1"/>
                </a:solidFill>
                <a:latin typeface="Rockwell" pitchFamily="18" charset="0"/>
              </a:rPr>
              <a:t>edod08034@gmail.com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512CT%2BSEE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1895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ChangeArrowheads="1"/>
          </p:cNvSpPr>
          <p:nvPr/>
        </p:nvSpPr>
        <p:spPr bwMode="auto">
          <a:xfrm>
            <a:off x="762000" y="2133600"/>
            <a:ext cx="5486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“Economics is fundamentally different from every other discipline in the academic world, including the other social sciences. No other academic field, unless influenced by economics, teaches and promotes self-interest. All other fields essentially teach knowledge and truth.”</a:t>
            </a:r>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9570" name="Text Box 3"/>
          <p:cNvSpPr txBox="1">
            <a:spLocks noChangeArrowheads="1"/>
          </p:cNvSpPr>
          <p:nvPr/>
        </p:nvSpPr>
        <p:spPr bwMode="auto">
          <a:xfrm>
            <a:off x="304800" y="2667000"/>
            <a:ext cx="28638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bg1"/>
                </a:solidFill>
                <a:latin typeface="Rockwell" pitchFamily="18" charset="0"/>
              </a:rPr>
              <a:t>Lionel Robbins</a:t>
            </a:r>
          </a:p>
        </p:txBody>
      </p:sp>
      <p:pic>
        <p:nvPicPr>
          <p:cNvPr id="109571" name="Picture 5" descr="250px-Lionel_Robb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363" y="0"/>
            <a:ext cx="5227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1752600" y="57912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latin typeface="Rockwell" pitchFamily="18" charset="0"/>
              </a:rPr>
              <a:t>Lionel Robbins. </a:t>
            </a:r>
            <a:r>
              <a:rPr lang="en-US" altLang="en-US" sz="1800" b="1" i="1">
                <a:solidFill>
                  <a:srgbClr val="000000"/>
                </a:solidFill>
                <a:latin typeface="Rockwell" pitchFamily="18" charset="0"/>
              </a:rPr>
              <a:t>An Essay on the Nature and Significance of Economic Science</a:t>
            </a:r>
            <a:r>
              <a:rPr lang="en-US" altLang="en-US" sz="1800" b="1">
                <a:solidFill>
                  <a:srgbClr val="000000"/>
                </a:solidFill>
                <a:latin typeface="Rockwell" pitchFamily="18" charset="0"/>
              </a:rPr>
              <a:t>, 1962, p.147</a:t>
            </a:r>
          </a:p>
        </p:txBody>
      </p:sp>
      <p:sp>
        <p:nvSpPr>
          <p:cNvPr id="111619" name="Text Box 10"/>
          <p:cNvSpPr txBox="1">
            <a:spLocks noChangeArrowheads="1"/>
          </p:cNvSpPr>
          <p:nvPr/>
        </p:nvSpPr>
        <p:spPr bwMode="auto">
          <a:xfrm>
            <a:off x="1524000" y="1905000"/>
            <a:ext cx="37496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“Economics is neutral as between ends. Economics cannot pronounce on the validity of ultimate judgments of value.”</a:t>
            </a:r>
          </a:p>
        </p:txBody>
      </p:sp>
      <p:pic>
        <p:nvPicPr>
          <p:cNvPr id="111620" name="Picture 11" descr="250px-Lionel_Robb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0"/>
            <a:ext cx="24971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2" descr="Jacob-Bronow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914400" y="1905000"/>
            <a:ext cx="4114800" cy="2590800"/>
          </a:xfrm>
        </p:spPr>
        <p:txBody>
          <a:bodyPr anchor="ctr"/>
          <a:lstStyle/>
          <a:p>
            <a:pPr algn="l" eaLnBrk="1" hangingPunct="1"/>
            <a:r>
              <a:rPr lang="en-US" altLang="en-US" sz="2400" b="1" smtClean="0">
                <a:latin typeface="Rockwell" pitchFamily="18" charset="0"/>
              </a:rPr>
              <a:t>“The problem of values arises only when men try to fit together their need to be social animals with their need to be free men.”</a:t>
            </a:r>
          </a:p>
        </p:txBody>
      </p:sp>
      <p:sp>
        <p:nvSpPr>
          <p:cNvPr id="115715" name="Text Box 3"/>
          <p:cNvSpPr txBox="1">
            <a:spLocks noChangeArrowheads="1"/>
          </p:cNvSpPr>
          <p:nvPr/>
        </p:nvSpPr>
        <p:spPr bwMode="auto">
          <a:xfrm>
            <a:off x="2133600" y="594360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latin typeface="Rockwell" pitchFamily="18" charset="0"/>
              </a:rPr>
              <a:t>Jacob Bronowski. </a:t>
            </a:r>
            <a:r>
              <a:rPr lang="en-US" altLang="en-US" sz="1800" b="1" i="1">
                <a:solidFill>
                  <a:srgbClr val="000000"/>
                </a:solidFill>
                <a:latin typeface="Rockwell" pitchFamily="18" charset="0"/>
              </a:rPr>
              <a:t>Science and Human Values</a:t>
            </a:r>
            <a:r>
              <a:rPr lang="en-US" altLang="en-US" sz="1800" b="1">
                <a:solidFill>
                  <a:srgbClr val="000000"/>
                </a:solidFill>
                <a:latin typeface="Rockwell" pitchFamily="18" charset="0"/>
              </a:rPr>
              <a:t>, 1965. p.55</a:t>
            </a:r>
          </a:p>
        </p:txBody>
      </p:sp>
      <p:pic>
        <p:nvPicPr>
          <p:cNvPr id="115716" name="Picture 4" descr="Bronowski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81200"/>
            <a:ext cx="19923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7" descr="ANd9GcTbBLWVbKkzOBNUXENGrtd3rhAXHJh-Qjp1wT125T_f2LNBO4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2" descr="Mort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1676400" y="1600200"/>
            <a:ext cx="3886200" cy="3276600"/>
          </a:xfrm>
        </p:spPr>
        <p:txBody>
          <a:bodyPr anchor="ctr"/>
          <a:lstStyle/>
          <a:p>
            <a:pPr algn="l" eaLnBrk="1" hangingPunct="1"/>
            <a:r>
              <a:rPr lang="en-US" altLang="en-US" sz="2400" b="1" smtClean="0">
                <a:latin typeface="Rockwell" pitchFamily="18" charset="0"/>
              </a:rPr>
              <a:t>“Liberty is freedom exercised under the restraints of justice so that its exercise results in injury to no one.”</a:t>
            </a:r>
          </a:p>
        </p:txBody>
      </p:sp>
      <p:sp>
        <p:nvSpPr>
          <p:cNvPr id="121859" name="Text Box 3"/>
          <p:cNvSpPr txBox="1">
            <a:spLocks noChangeArrowheads="1"/>
          </p:cNvSpPr>
          <p:nvPr/>
        </p:nvSpPr>
        <p:spPr bwMode="auto">
          <a:xfrm>
            <a:off x="1295400" y="60198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latin typeface="Rockwell" pitchFamily="18" charset="0"/>
              </a:rPr>
              <a:t>Mortimer J. Adler. </a:t>
            </a:r>
            <a:r>
              <a:rPr lang="en-US" altLang="en-US" sz="1800" b="1" i="1">
                <a:solidFill>
                  <a:srgbClr val="000000"/>
                </a:solidFill>
                <a:latin typeface="Rockwell" pitchFamily="18" charset="0"/>
              </a:rPr>
              <a:t>The Common Sense of Politics</a:t>
            </a:r>
            <a:r>
              <a:rPr lang="en-US" altLang="en-US" sz="1800" b="1">
                <a:solidFill>
                  <a:srgbClr val="000000"/>
                </a:solidFill>
                <a:latin typeface="Rockwell" pitchFamily="18" charset="0"/>
              </a:rPr>
              <a:t>, 1971, p. 125</a:t>
            </a:r>
          </a:p>
        </p:txBody>
      </p:sp>
      <p:pic>
        <p:nvPicPr>
          <p:cNvPr id="121860" name="Picture 4" descr="Mortimer J. A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057400"/>
            <a:ext cx="16779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5" descr="John_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0"/>
            <a:ext cx="5254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ext Box 6"/>
          <p:cNvSpPr txBox="1">
            <a:spLocks noChangeArrowheads="1"/>
          </p:cNvSpPr>
          <p:nvPr/>
        </p:nvSpPr>
        <p:spPr bwMode="auto">
          <a:xfrm>
            <a:off x="1143000" y="3505200"/>
            <a:ext cx="172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Rockwell" pitchFamily="18" charset="0"/>
              </a:rPr>
              <a:t>John Locke</a:t>
            </a:r>
          </a:p>
        </p:txBody>
      </p:sp>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John_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20431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Text Box 3"/>
          <p:cNvSpPr txBox="1">
            <a:spLocks noChangeArrowheads="1"/>
          </p:cNvSpPr>
          <p:nvPr/>
        </p:nvSpPr>
        <p:spPr bwMode="auto">
          <a:xfrm>
            <a:off x="762000" y="1676400"/>
            <a:ext cx="4953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reason why men enter into society is the preservation of their property; and the end why they choose and authorize a legislative is that there may be laws made and rules set as guards and fences to the properties of all the members of the society, to limit the power and moderate the dominion of every part and member of the society;” </a:t>
            </a: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3124200" y="609600"/>
            <a:ext cx="27622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LECTURE 1</a:t>
            </a:r>
          </a:p>
        </p:txBody>
      </p:sp>
      <p:sp>
        <p:nvSpPr>
          <p:cNvPr id="72708" name="Text Box 3"/>
          <p:cNvSpPr txBox="1">
            <a:spLocks noChangeArrowheads="1"/>
          </p:cNvSpPr>
          <p:nvPr/>
        </p:nvSpPr>
        <p:spPr bwMode="auto">
          <a:xfrm>
            <a:off x="1371600" y="1250950"/>
            <a:ext cx="65071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Why Political Economy Matters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descr="equ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6" descr="w3KDmlnNsBRM7OI8A4TjG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 Box 7"/>
          <p:cNvSpPr txBox="1">
            <a:spLocks noChangeArrowheads="1"/>
          </p:cNvSpPr>
          <p:nvPr/>
        </p:nvSpPr>
        <p:spPr bwMode="auto">
          <a:xfrm>
            <a:off x="593725" y="4105275"/>
            <a:ext cx="5900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FFFF"/>
                </a:solidFill>
                <a:latin typeface="Rockwell" pitchFamily="18" charset="0"/>
              </a:rPr>
              <a:t>Congress of German Economists</a:t>
            </a:r>
          </a:p>
        </p:txBody>
      </p:sp>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132098" name="Picture 4" descr="William Stanley Jev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963" y="-15875"/>
            <a:ext cx="4970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 Box 3"/>
          <p:cNvSpPr txBox="1">
            <a:spLocks noChangeArrowheads="1"/>
          </p:cNvSpPr>
          <p:nvPr/>
        </p:nvSpPr>
        <p:spPr bwMode="auto">
          <a:xfrm>
            <a:off x="381000" y="2971800"/>
            <a:ext cx="4343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00"/>
                </a:solidFill>
                <a:latin typeface="Rockwell" pitchFamily="18" charset="0"/>
              </a:rPr>
              <a:t>William Stanley Jevons</a:t>
            </a:r>
          </a:p>
        </p:txBody>
      </p:sp>
    </p:spTree>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6"/>
          <p:cNvSpPr txBox="1">
            <a:spLocks noChangeArrowheads="1"/>
          </p:cNvSpPr>
          <p:nvPr/>
        </p:nvSpPr>
        <p:spPr bwMode="auto">
          <a:xfrm>
            <a:off x="2895600" y="563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00"/>
                </a:solidFill>
                <a:latin typeface="Rockwell" pitchFamily="18" charset="0"/>
              </a:rPr>
              <a:t>General Equilibrium</a:t>
            </a:r>
          </a:p>
        </p:txBody>
      </p:sp>
      <p:pic>
        <p:nvPicPr>
          <p:cNvPr id="134147" name="Picture 8" descr="William Stanley Jev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828800"/>
            <a:ext cx="1657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12" descr="final_paper_html_m33ae3f3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48768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4" descr="NewPpf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480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 Box 5"/>
          <p:cNvSpPr txBox="1">
            <a:spLocks noChangeArrowheads="1"/>
          </p:cNvSpPr>
          <p:nvPr/>
        </p:nvSpPr>
        <p:spPr bwMode="auto">
          <a:xfrm>
            <a:off x="533400" y="11430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rPr>
              <a:t>Butter</a:t>
            </a:r>
          </a:p>
        </p:txBody>
      </p:sp>
      <p:sp>
        <p:nvSpPr>
          <p:cNvPr id="136196" name="Text Box 6"/>
          <p:cNvSpPr txBox="1">
            <a:spLocks noChangeArrowheads="1"/>
          </p:cNvSpPr>
          <p:nvPr/>
        </p:nvSpPr>
        <p:spPr bwMode="auto">
          <a:xfrm>
            <a:off x="7162800" y="4953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rPr>
              <a:t>Guns</a:t>
            </a:r>
          </a:p>
        </p:txBody>
      </p:sp>
      <p:sp>
        <p:nvSpPr>
          <p:cNvPr id="136197" name="Text Box 7"/>
          <p:cNvSpPr txBox="1">
            <a:spLocks noChangeArrowheads="1"/>
          </p:cNvSpPr>
          <p:nvPr/>
        </p:nvSpPr>
        <p:spPr bwMode="auto">
          <a:xfrm>
            <a:off x="2057400" y="5943600"/>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rgbClr val="000000"/>
                </a:solidFill>
              </a:rPr>
              <a:t>The Production Possibilities Curve</a:t>
            </a:r>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838200" y="2895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00"/>
                </a:solidFill>
                <a:latin typeface="Rockwell" pitchFamily="18" charset="0"/>
              </a:rPr>
              <a:t>Richard Ely</a:t>
            </a:r>
          </a:p>
        </p:txBody>
      </p:sp>
      <p:sp>
        <p:nvSpPr>
          <p:cNvPr id="138243" name="Text Box 3"/>
          <p:cNvSpPr txBox="1">
            <a:spLocks noChangeArrowheads="1"/>
          </p:cNvSpPr>
          <p:nvPr/>
        </p:nvSpPr>
        <p:spPr bwMode="auto">
          <a:xfrm>
            <a:off x="8763000" y="6450013"/>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0000"/>
              </a:solidFill>
              <a:latin typeface="Garamond" panose="02020404030301010803" pitchFamily="18" charset="0"/>
            </a:endParaRPr>
          </a:p>
        </p:txBody>
      </p:sp>
      <p:pic>
        <p:nvPicPr>
          <p:cNvPr id="138244" name="Picture 4" descr="Richard 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338" y="0"/>
            <a:ext cx="5035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3"/>
          <p:cNvSpPr txBox="1">
            <a:spLocks noChangeArrowheads="1"/>
          </p:cNvSpPr>
          <p:nvPr/>
        </p:nvSpPr>
        <p:spPr bwMode="auto">
          <a:xfrm>
            <a:off x="8763000" y="6450013"/>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0000"/>
              </a:solidFill>
              <a:latin typeface="Garamond" panose="02020404030301010803" pitchFamily="18" charset="0"/>
            </a:endParaRPr>
          </a:p>
        </p:txBody>
      </p:sp>
      <p:pic>
        <p:nvPicPr>
          <p:cNvPr id="140291" name="Picture 4" descr="Richard 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90800"/>
            <a:ext cx="17335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9" descr="7189064-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8200"/>
            <a:ext cx="34623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533400" y="457200"/>
            <a:ext cx="5715000" cy="5638800"/>
          </a:xfrm>
        </p:spPr>
        <p:txBody>
          <a:bodyPr anchor="ctr"/>
          <a:lstStyle/>
          <a:p>
            <a:pPr algn="l" eaLnBrk="1" hangingPunct="1"/>
            <a:r>
              <a:rPr lang="en-US" altLang="en-US" sz="2400" b="1" smtClean="0">
                <a:latin typeface="Rockwell" pitchFamily="18" charset="0"/>
              </a:rPr>
              <a:t>“In the first stage of man’s economic development, nature is the great factor in production. There is little labor and less capital. …It follows … that there was little ownership of land in the sense in which we now regard ownership. … The notion of land ownership develops only when the land itself becomes more useful, and when the fruits of its fertility can be more directly appropriated than could happen when land was used for pasturing.”</a:t>
            </a:r>
            <a:endParaRPr lang="en-US" altLang="en-US" sz="3600" smtClean="0"/>
          </a:p>
        </p:txBody>
      </p:sp>
      <p:sp>
        <p:nvSpPr>
          <p:cNvPr id="142339" name="Text Box 4"/>
          <p:cNvSpPr txBox="1">
            <a:spLocks noChangeArrowheads="1"/>
          </p:cNvSpPr>
          <p:nvPr/>
        </p:nvSpPr>
        <p:spPr bwMode="auto">
          <a:xfrm>
            <a:off x="8763000" y="6450013"/>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0000"/>
              </a:solidFill>
              <a:latin typeface="Garamond" panose="02020404030301010803" pitchFamily="18" charset="0"/>
            </a:endParaRPr>
          </a:p>
        </p:txBody>
      </p:sp>
      <p:pic>
        <p:nvPicPr>
          <p:cNvPr id="142340" name="Picture 6" descr="Richard 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209800"/>
            <a:ext cx="1511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3"/>
          <p:cNvSpPr txBox="1">
            <a:spLocks noChangeArrowheads="1"/>
          </p:cNvSpPr>
          <p:nvPr/>
        </p:nvSpPr>
        <p:spPr bwMode="auto">
          <a:xfrm>
            <a:off x="8763000" y="6450013"/>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0000"/>
              </a:solidFill>
              <a:latin typeface="Garamond" panose="02020404030301010803" pitchFamily="18" charset="0"/>
            </a:endParaRPr>
          </a:p>
        </p:txBody>
      </p:sp>
      <p:pic>
        <p:nvPicPr>
          <p:cNvPr id="144387" name="Picture 4" descr="Richard 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0"/>
            <a:ext cx="5040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3"/>
          <p:cNvSpPr txBox="1">
            <a:spLocks noChangeArrowheads="1"/>
          </p:cNvSpPr>
          <p:nvPr/>
        </p:nvSpPr>
        <p:spPr bwMode="auto">
          <a:xfrm>
            <a:off x="8763000" y="6450013"/>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0000"/>
              </a:solidFill>
              <a:latin typeface="Garamond" panose="02020404030301010803" pitchFamily="18" charset="0"/>
            </a:endParaRPr>
          </a:p>
        </p:txBody>
      </p:sp>
      <p:pic>
        <p:nvPicPr>
          <p:cNvPr id="146435" name="Picture 4" descr="Richard 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81200"/>
            <a:ext cx="1511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Text Box 5"/>
          <p:cNvSpPr txBox="1">
            <a:spLocks noChangeArrowheads="1"/>
          </p:cNvSpPr>
          <p:nvPr/>
        </p:nvSpPr>
        <p:spPr bwMode="auto">
          <a:xfrm>
            <a:off x="990600" y="1066800"/>
            <a:ext cx="4800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“Man does not create these natural treasures nor give direction to nature in their formation. Some nations have deemed it unfair that they should become the property of individuals, and have therefore treated them as a common heritage, exacting a rent or royalty for the opportunity to exploit them. ...”</a:t>
            </a:r>
            <a:r>
              <a:rPr lang="en-US" altLang="en-US" sz="2400">
                <a:solidFill>
                  <a:srgbClr val="000000"/>
                </a:solidFill>
                <a:latin typeface="Rockwell" pitchFamily="18" charset="0"/>
              </a:rPr>
              <a:t> </a:t>
            </a:r>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8" descr="Free 8-Course Certificate Program in Political Economy - hgsss.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21775"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8763000" y="6450013"/>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0000"/>
              </a:solidFill>
              <a:latin typeface="Garamond" panose="02020404030301010803" pitchFamily="18" charset="0"/>
            </a:endParaRPr>
          </a:p>
        </p:txBody>
      </p:sp>
      <p:pic>
        <p:nvPicPr>
          <p:cNvPr id="148483" name="Picture 3" descr="Richard 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362200"/>
            <a:ext cx="1511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Text Box 4"/>
          <p:cNvSpPr txBox="1">
            <a:spLocks noChangeArrowheads="1"/>
          </p:cNvSpPr>
          <p:nvPr/>
        </p:nvSpPr>
        <p:spPr bwMode="auto">
          <a:xfrm>
            <a:off x="838200" y="1676400"/>
            <a:ext cx="5334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“This is perhaps generally the case to-day on the continent of Europe; but English law, with its inclination to the exaggeration of private rights, has long established the principle that he who owns the surface owns downward to the centre of the earth and upward to the sky.”</a:t>
            </a:r>
            <a:r>
              <a:rPr lang="en-US" altLang="en-US" sz="2400">
                <a:solidFill>
                  <a:srgbClr val="000000"/>
                </a:solidFill>
                <a:latin typeface="Rockwell" pitchFamily="18" charset="0"/>
              </a:rPr>
              <a:t> </a:t>
            </a:r>
          </a:p>
        </p:txBody>
      </p:sp>
    </p:spTree>
  </p:cSld>
  <p:clrMapOvr>
    <a:masterClrMapping/>
  </p:clrMapOvr>
  <p:transition>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8763000" y="6450013"/>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0000"/>
              </a:solidFill>
              <a:latin typeface="Garamond" panose="02020404030301010803" pitchFamily="18" charset="0"/>
            </a:endParaRPr>
          </a:p>
        </p:txBody>
      </p:sp>
      <p:pic>
        <p:nvPicPr>
          <p:cNvPr id="150531" name="Picture 3" descr="Richard 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0"/>
            <a:ext cx="5040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5" descr="Vilfredo_Par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938" y="0"/>
            <a:ext cx="4818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Text Box 7"/>
          <p:cNvSpPr txBox="1">
            <a:spLocks noChangeArrowheads="1"/>
          </p:cNvSpPr>
          <p:nvPr/>
        </p:nvSpPr>
        <p:spPr bwMode="auto">
          <a:xfrm>
            <a:off x="838200" y="3276600"/>
            <a:ext cx="244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Vilfredo Pareto</a:t>
            </a:r>
          </a:p>
        </p:txBody>
      </p:sp>
    </p:spTree>
  </p:cSld>
  <p:clrMapOvr>
    <a:masterClrMapping/>
  </p:clrMapOvr>
  <p:transition>
    <p:zoom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5800" y="1143000"/>
            <a:ext cx="5486400" cy="3505200"/>
          </a:xfrm>
        </p:spPr>
        <p:txBody>
          <a:bodyPr anchor="ctr"/>
          <a:lstStyle/>
          <a:p>
            <a:pPr algn="l" eaLnBrk="1" hangingPunct="1"/>
            <a:r>
              <a:rPr lang="en-US" altLang="en-US" sz="2400" b="1" smtClean="0">
                <a:latin typeface="Rockwell" pitchFamily="18" charset="0"/>
              </a:rPr>
              <a:t>“The man in whose power it might be to find out the means of alleviating the sufferings of the poor would have done a far greater deed than the one who contents himself solely with knowing the exact numbers of poor and wealthy people in society.”</a:t>
            </a:r>
          </a:p>
        </p:txBody>
      </p:sp>
      <p:sp>
        <p:nvSpPr>
          <p:cNvPr id="154627" name="Text Box 3"/>
          <p:cNvSpPr txBox="1">
            <a:spLocks noChangeArrowheads="1"/>
          </p:cNvSpPr>
          <p:nvPr/>
        </p:nvSpPr>
        <p:spPr bwMode="auto">
          <a:xfrm>
            <a:off x="1447800" y="57150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latin typeface="Rockwell" pitchFamily="18" charset="0"/>
              </a:rPr>
              <a:t>Vilfredo Pareto. “The New Theories of Economics, </a:t>
            </a:r>
            <a:r>
              <a:rPr lang="en-US" altLang="en-US" sz="1800" b="1" i="1">
                <a:solidFill>
                  <a:srgbClr val="000000"/>
                </a:solidFill>
                <a:latin typeface="Rockwell" pitchFamily="18" charset="0"/>
              </a:rPr>
              <a:t>Journal of Political Economy,</a:t>
            </a:r>
            <a:r>
              <a:rPr lang="en-US" altLang="en-US" sz="1800" b="1">
                <a:solidFill>
                  <a:srgbClr val="000000"/>
                </a:solidFill>
                <a:latin typeface="Rockwell" pitchFamily="18" charset="0"/>
              </a:rPr>
              <a:t> volume 5, 1897</a:t>
            </a:r>
            <a:r>
              <a:rPr lang="en-US" altLang="en-US" sz="1800" b="1">
                <a:solidFill>
                  <a:srgbClr val="CCFF66"/>
                </a:solidFill>
                <a:latin typeface="Rockwell" pitchFamily="18" charset="0"/>
              </a:rPr>
              <a:t>  </a:t>
            </a:r>
          </a:p>
        </p:txBody>
      </p:sp>
      <p:pic>
        <p:nvPicPr>
          <p:cNvPr id="154628" name="Picture 4" descr="Vilfredo_Par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828800"/>
            <a:ext cx="15001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6" descr="Scott Nea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25" y="0"/>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Text Box 7"/>
          <p:cNvSpPr txBox="1">
            <a:spLocks noChangeArrowheads="1"/>
          </p:cNvSpPr>
          <p:nvPr/>
        </p:nvSpPr>
        <p:spPr bwMode="auto">
          <a:xfrm>
            <a:off x="1143000" y="3048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00"/>
                </a:solidFill>
                <a:latin typeface="Rockwell" pitchFamily="18" charset="0"/>
              </a:rPr>
              <a:t>Scott Nearing</a:t>
            </a:r>
          </a:p>
        </p:txBody>
      </p:sp>
    </p:spTree>
  </p:cSld>
  <p:clrMapOvr>
    <a:masterClrMapping/>
  </p:clrMapOvr>
  <p:transition>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58722" name="Picture 3" descr="Scott Nea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0"/>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457200" y="685800"/>
            <a:ext cx="5867400" cy="4419600"/>
          </a:xfrm>
        </p:spPr>
        <p:txBody>
          <a:bodyPr anchor="ctr"/>
          <a:lstStyle/>
          <a:p>
            <a:pPr algn="l" eaLnBrk="1" hangingPunct="1"/>
            <a:r>
              <a:rPr lang="en-US" altLang="en-US" sz="2400" b="1" smtClean="0">
                <a:latin typeface="Rockwell" pitchFamily="18" charset="0"/>
              </a:rPr>
              <a:t>“The liberal and radical forces of American life – the men and women who had sacrificed, suffered, labored and struggled to make America safe for democracy, were brushed aside by the triumphant Patriotic plutocracy; Morgan, Rockefeller, Guggenheim … were the great patriots. All who opposed them were traitors. The plutocracy had always stood and still stands for special privilege in its most vicious form.”</a:t>
            </a:r>
          </a:p>
        </p:txBody>
      </p:sp>
      <p:sp>
        <p:nvSpPr>
          <p:cNvPr id="160771" name="Text Box 4"/>
          <p:cNvSpPr txBox="1">
            <a:spLocks noChangeArrowheads="1"/>
          </p:cNvSpPr>
          <p:nvPr/>
        </p:nvSpPr>
        <p:spPr bwMode="auto">
          <a:xfrm>
            <a:off x="1371600" y="57912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latin typeface="Rockwell" pitchFamily="18" charset="0"/>
              </a:rPr>
              <a:t>Scott Nearing, </a:t>
            </a:r>
            <a:r>
              <a:rPr lang="en-US" altLang="en-US" sz="1800" b="1" i="1">
                <a:solidFill>
                  <a:srgbClr val="000000"/>
                </a:solidFill>
                <a:latin typeface="Rockwell" pitchFamily="18" charset="0"/>
              </a:rPr>
              <a:t>The Great Madness: A Victory for the American Plutocracy</a:t>
            </a:r>
            <a:r>
              <a:rPr lang="en-US" altLang="en-US" sz="1800" b="1">
                <a:solidFill>
                  <a:srgbClr val="000000"/>
                </a:solidFill>
                <a:latin typeface="Rockwell" pitchFamily="18" charset="0"/>
              </a:rPr>
              <a:t>, 1917</a:t>
            </a:r>
            <a:endParaRPr lang="en-US" altLang="en-US" sz="1800" b="1">
              <a:solidFill>
                <a:srgbClr val="CCFF66"/>
              </a:solidFill>
              <a:latin typeface="Rockwell" pitchFamily="18" charset="0"/>
            </a:endParaRPr>
          </a:p>
        </p:txBody>
      </p:sp>
      <p:pic>
        <p:nvPicPr>
          <p:cNvPr id="160772" name="Picture 5" descr="Scott Nea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905000"/>
            <a:ext cx="15176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3"/>
          <p:cNvSpPr txBox="1">
            <a:spLocks noChangeArrowheads="1"/>
          </p:cNvSpPr>
          <p:nvPr/>
        </p:nvSpPr>
        <p:spPr bwMode="auto">
          <a:xfrm>
            <a:off x="4191000" y="30480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000000"/>
              </a:solidFill>
            </a:endParaRPr>
          </a:p>
        </p:txBody>
      </p:sp>
      <p:pic>
        <p:nvPicPr>
          <p:cNvPr id="162819" name="Picture 5" descr="galbraith_0105_narrowweb__300x3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0"/>
            <a:ext cx="554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Text Box 7"/>
          <p:cNvSpPr txBox="1">
            <a:spLocks noChangeArrowheads="1"/>
          </p:cNvSpPr>
          <p:nvPr/>
        </p:nvSpPr>
        <p:spPr bwMode="auto">
          <a:xfrm>
            <a:off x="838200" y="2743200"/>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00"/>
                </a:solidFill>
                <a:latin typeface="Rockwell" pitchFamily="18" charset="0"/>
              </a:rPr>
              <a:t>John Kenneth Galbraith</a:t>
            </a:r>
          </a:p>
        </p:txBody>
      </p:sp>
    </p:spTree>
  </p:cSld>
  <p:clrMapOvr>
    <a:masterClrMapping/>
  </p:clrMapOvr>
  <p:transition>
    <p:zoom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1143000"/>
            <a:ext cx="4953000" cy="4191000"/>
          </a:xfrm>
        </p:spPr>
        <p:txBody>
          <a:bodyPr anchor="ctr"/>
          <a:lstStyle/>
          <a:p>
            <a:pPr algn="l" eaLnBrk="1" hangingPunct="1"/>
            <a:r>
              <a:rPr lang="en-US" altLang="en-US" sz="2400" b="1" smtClean="0">
                <a:latin typeface="Rockwell" pitchFamily="18" charset="0"/>
              </a:rPr>
              <a:t>“Things may be less than good, less than fair, even less than tolerable; that is not the business of the economist as an economist. …The economist’s task is to stand apart, analyze, describe and where possible reduce to mathematical formulae, but not to pass moral judgment or be otherwise involved.”</a:t>
            </a:r>
          </a:p>
        </p:txBody>
      </p:sp>
      <p:sp>
        <p:nvSpPr>
          <p:cNvPr id="164867" name="Text Box 3"/>
          <p:cNvSpPr txBox="1">
            <a:spLocks noChangeArrowheads="1"/>
          </p:cNvSpPr>
          <p:nvPr/>
        </p:nvSpPr>
        <p:spPr bwMode="auto">
          <a:xfrm>
            <a:off x="1295400" y="5791200"/>
            <a:ext cx="662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latin typeface="Rockwell" pitchFamily="18" charset="0"/>
              </a:rPr>
              <a:t>John Kenneth Galbraith. </a:t>
            </a:r>
            <a:r>
              <a:rPr lang="en-US" altLang="en-US" sz="1800" b="1" i="1">
                <a:solidFill>
                  <a:srgbClr val="000000"/>
                </a:solidFill>
                <a:latin typeface="Rockwell" pitchFamily="18" charset="0"/>
              </a:rPr>
              <a:t>Economics in Perspective</a:t>
            </a:r>
            <a:r>
              <a:rPr lang="en-US" altLang="en-US" sz="1800" b="1">
                <a:solidFill>
                  <a:srgbClr val="000000"/>
                </a:solidFill>
                <a:latin typeface="Rockwell" pitchFamily="18" charset="0"/>
              </a:rPr>
              <a:t>, 1987, p.124</a:t>
            </a:r>
          </a:p>
        </p:txBody>
      </p:sp>
      <p:pic>
        <p:nvPicPr>
          <p:cNvPr id="164868" name="Picture 5" descr="7A6DC750EC804B859B503E8C7A542FD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828800"/>
            <a:ext cx="1736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7"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Text Box 8"/>
          <p:cNvSpPr txBox="1">
            <a:spLocks noChangeArrowheads="1"/>
          </p:cNvSpPr>
          <p:nvPr/>
        </p:nvSpPr>
        <p:spPr bwMode="auto">
          <a:xfrm>
            <a:off x="2895600" y="1981200"/>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166916" name="Picture 12" descr="ANd9GcRa81ncgn9EXLC7UGsw8_wMT1-PccWHxIeBwSonRxwjqkXkeBD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6" descr="Twin Lecture Halls // College of Science // University of Notre D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6"/>
          <p:cNvSpPr txBox="1">
            <a:spLocks noChangeArrowheads="1"/>
          </p:cNvSpPr>
          <p:nvPr/>
        </p:nvSpPr>
        <p:spPr bwMode="auto">
          <a:xfrm>
            <a:off x="152400" y="1447800"/>
            <a:ext cx="190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Book Antiqua" panose="02040602050305030304" pitchFamily="18" charset="0"/>
              </a:rPr>
              <a:t>Political</a:t>
            </a:r>
          </a:p>
          <a:p>
            <a:pPr>
              <a:spcBef>
                <a:spcPct val="0"/>
              </a:spcBef>
              <a:buFontTx/>
              <a:buNone/>
            </a:pPr>
            <a:r>
              <a:rPr lang="en-US" altLang="en-US" sz="2800" b="1">
                <a:latin typeface="Book Antiqua" panose="02040602050305030304" pitchFamily="18" charset="0"/>
              </a:rPr>
              <a:t>Economy</a:t>
            </a:r>
          </a:p>
        </p:txBody>
      </p:sp>
      <p:sp>
        <p:nvSpPr>
          <p:cNvPr id="76804" name="TextBox 2"/>
          <p:cNvSpPr txBox="1">
            <a:spLocks noChangeArrowheads="1"/>
          </p:cNvSpPr>
          <p:nvPr/>
        </p:nvSpPr>
        <p:spPr bwMode="auto">
          <a:xfrm>
            <a:off x="3429000" y="1700213"/>
            <a:ext cx="82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t>vs.</a:t>
            </a:r>
          </a:p>
        </p:txBody>
      </p:sp>
      <p:sp>
        <p:nvSpPr>
          <p:cNvPr id="76805" name="TextBox 3"/>
          <p:cNvSpPr txBox="1">
            <a:spLocks noChangeArrowheads="1"/>
          </p:cNvSpPr>
          <p:nvPr/>
        </p:nvSpPr>
        <p:spPr bwMode="auto">
          <a:xfrm>
            <a:off x="5257800" y="1792288"/>
            <a:ext cx="168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Economics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3"/>
          <p:cNvSpPr txBox="1">
            <a:spLocks noChangeArrowheads="1"/>
          </p:cNvSpPr>
          <p:nvPr/>
        </p:nvSpPr>
        <p:spPr bwMode="auto">
          <a:xfrm>
            <a:off x="2895600" y="1981200"/>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168963" name="Picture 5" descr="galbraith_0105_narrowweb__300x3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0"/>
            <a:ext cx="5548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Text Box 6"/>
          <p:cNvSpPr txBox="1">
            <a:spLocks noChangeArrowheads="1"/>
          </p:cNvSpPr>
          <p:nvPr/>
        </p:nvSpPr>
        <p:spPr bwMode="auto">
          <a:xfrm>
            <a:off x="609600" y="26670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John Kenneth Galbraith</a:t>
            </a:r>
          </a:p>
        </p:txBody>
      </p:sp>
    </p:spTree>
  </p:cSld>
  <p:clrMapOvr>
    <a:masterClrMapping/>
  </p:clrMapOvr>
  <p:transition>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1371600" y="1447800"/>
            <a:ext cx="4495800" cy="3581400"/>
          </a:xfrm>
        </p:spPr>
        <p:txBody>
          <a:bodyPr anchor="ctr"/>
          <a:lstStyle/>
          <a:p>
            <a:pPr algn="l" eaLnBrk="1" hangingPunct="1"/>
            <a:r>
              <a:rPr lang="en-US" altLang="en-US" sz="2400" b="1" smtClean="0">
                <a:latin typeface="Rockwell" pitchFamily="18" charset="0"/>
              </a:rPr>
              <a:t>“In his time and even into the 1920s and 1930s, Henry George was the most widely read of American economic writers both at home and in Europe. He was, indeed, one of the most widely read of Americans.”</a:t>
            </a:r>
          </a:p>
        </p:txBody>
      </p:sp>
      <p:sp>
        <p:nvSpPr>
          <p:cNvPr id="171011" name="Text Box 3"/>
          <p:cNvSpPr txBox="1">
            <a:spLocks noChangeArrowheads="1"/>
          </p:cNvSpPr>
          <p:nvPr/>
        </p:nvSpPr>
        <p:spPr bwMode="auto">
          <a:xfrm>
            <a:off x="1143000" y="5791200"/>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latin typeface="Rockwell" pitchFamily="18" charset="0"/>
              </a:rPr>
              <a:t>John Kenneth Galbraith. </a:t>
            </a:r>
            <a:r>
              <a:rPr lang="en-US" altLang="en-US" sz="2000" b="1" i="1">
                <a:latin typeface="Rockwell" pitchFamily="18" charset="0"/>
              </a:rPr>
              <a:t>Economics in Perspective</a:t>
            </a:r>
            <a:r>
              <a:rPr lang="en-US" altLang="en-US" sz="2000" b="1">
                <a:latin typeface="Rockwell" pitchFamily="18" charset="0"/>
              </a:rPr>
              <a:t>, 1987, p. 166</a:t>
            </a:r>
          </a:p>
        </p:txBody>
      </p:sp>
      <p:pic>
        <p:nvPicPr>
          <p:cNvPr id="171012" name="Picture 4" descr="galbraith_0105_narrowweb__300x3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057400"/>
            <a:ext cx="18478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Text Box 6"/>
          <p:cNvSpPr txBox="1">
            <a:spLocks noChangeArrowheads="1"/>
          </p:cNvSpPr>
          <p:nvPr/>
        </p:nvSpPr>
        <p:spPr bwMode="auto">
          <a:xfrm>
            <a:off x="2895600" y="1981200"/>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transition>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Text Box 3"/>
          <p:cNvSpPr txBox="1">
            <a:spLocks noChangeArrowheads="1"/>
          </p:cNvSpPr>
          <p:nvPr/>
        </p:nvSpPr>
        <p:spPr bwMode="auto">
          <a:xfrm>
            <a:off x="2286000" y="609600"/>
            <a:ext cx="45910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END OF LECTURE 1</a:t>
            </a:r>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2" descr="EliteShade Sunbrella 9-foot Patio Market Umbrella - On Sale - Overstock -  345391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
            <a:ext cx="68103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10"/>
          <p:cNvSpPr txBox="1">
            <a:spLocks noChangeArrowheads="1"/>
          </p:cNvSpPr>
          <p:nvPr/>
        </p:nvSpPr>
        <p:spPr bwMode="auto">
          <a:xfrm>
            <a:off x="838200" y="2133600"/>
            <a:ext cx="3402013"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a:t>Anthropology</a:t>
            </a:r>
          </a:p>
          <a:p>
            <a:pPr>
              <a:spcBef>
                <a:spcPct val="0"/>
              </a:spcBef>
            </a:pPr>
            <a:r>
              <a:rPr lang="en-US" altLang="en-US" sz="2400"/>
              <a:t>Cultural Studies</a:t>
            </a:r>
          </a:p>
          <a:p>
            <a:pPr>
              <a:spcBef>
                <a:spcPct val="0"/>
              </a:spcBef>
            </a:pPr>
            <a:r>
              <a:rPr lang="en-US" altLang="en-US" sz="2400"/>
              <a:t>Development Studies</a:t>
            </a:r>
          </a:p>
          <a:p>
            <a:pPr>
              <a:spcBef>
                <a:spcPct val="0"/>
              </a:spcBef>
            </a:pPr>
            <a:r>
              <a:rPr lang="en-US" altLang="en-US" sz="2400"/>
              <a:t>Economics</a:t>
            </a:r>
          </a:p>
          <a:p>
            <a:pPr>
              <a:spcBef>
                <a:spcPct val="0"/>
              </a:spcBef>
            </a:pPr>
            <a:r>
              <a:rPr lang="en-US" altLang="en-US" sz="2400"/>
              <a:t>Education</a:t>
            </a:r>
          </a:p>
          <a:p>
            <a:pPr>
              <a:spcBef>
                <a:spcPct val="0"/>
              </a:spcBef>
            </a:pPr>
            <a:r>
              <a:rPr lang="en-US" altLang="en-US" sz="2400"/>
              <a:t>Human Geography</a:t>
            </a:r>
          </a:p>
          <a:p>
            <a:pPr>
              <a:spcBef>
                <a:spcPct val="0"/>
              </a:spcBef>
            </a:pPr>
            <a:r>
              <a:rPr lang="en-US" altLang="en-US" sz="2400"/>
              <a:t>Law</a:t>
            </a:r>
          </a:p>
          <a:p>
            <a:pPr>
              <a:spcBef>
                <a:spcPct val="0"/>
              </a:spcBef>
            </a:pPr>
            <a:r>
              <a:rPr lang="en-US" altLang="en-US" sz="2400"/>
              <a:t>Political Science</a:t>
            </a:r>
          </a:p>
          <a:p>
            <a:pPr>
              <a:spcBef>
                <a:spcPct val="0"/>
              </a:spcBef>
            </a:pPr>
            <a:r>
              <a:rPr lang="en-US" altLang="en-US" sz="2400"/>
              <a:t>Psychology</a:t>
            </a:r>
          </a:p>
          <a:p>
            <a:pPr>
              <a:spcBef>
                <a:spcPct val="0"/>
              </a:spcBef>
            </a:pPr>
            <a:r>
              <a:rPr lang="en-US" altLang="en-US" sz="2400"/>
              <a:t>Sociology</a:t>
            </a:r>
          </a:p>
          <a:p>
            <a:pPr>
              <a:spcBef>
                <a:spcPct val="0"/>
              </a:spcBef>
            </a:pPr>
            <a:endParaRPr lang="en-US" altLang="en-US" sz="18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0898" name="AutoShape 9" descr="Z"/>
          <p:cNvSpPr>
            <a:spLocks noChangeAspect="1" noChangeArrowheads="1"/>
          </p:cNvSpPr>
          <p:nvPr/>
        </p:nvSpPr>
        <p:spPr bwMode="auto">
          <a:xfrm>
            <a:off x="3605213" y="2243138"/>
            <a:ext cx="19335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0899" name="Picture 13" descr="SOW13%20Cover%20HiRes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1816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46" name="Picture 5" descr="https://pictures.abebooks.com/inventory/md/md30238336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2925"/>
            <a:ext cx="3787775"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7" descr="NPG x9046; Henry George - Portrait - National Portrait Gall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09600"/>
            <a:ext cx="40386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6" descr="chop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9" descr="chop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3763"/>
            <a:ext cx="91440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10" descr="Henry_George_after_writing_Progress_Pover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828800"/>
            <a:ext cx="2197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3615</Words>
  <Application>Microsoft Office PowerPoint</Application>
  <PresentationFormat>On-screen Show (4:3)</PresentationFormat>
  <Paragraphs>177</Paragraphs>
  <Slides>52</Slides>
  <Notes>52</Notes>
  <HiddenSlides>0</HiddenSlides>
  <MMClips>0</MMClips>
  <ScaleCrop>false</ScaleCrop>
  <HeadingPairs>
    <vt:vector size="6" baseType="variant">
      <vt:variant>
        <vt:lpstr>Fonts Used</vt:lpstr>
      </vt:variant>
      <vt:variant>
        <vt:i4>5</vt:i4>
      </vt:variant>
      <vt:variant>
        <vt:lpstr>Theme</vt:lpstr>
      </vt:variant>
      <vt:variant>
        <vt:i4>33</vt:i4>
      </vt:variant>
      <vt:variant>
        <vt:lpstr>Slide Titles</vt:lpstr>
      </vt:variant>
      <vt:variant>
        <vt:i4>52</vt:i4>
      </vt:variant>
    </vt:vector>
  </HeadingPairs>
  <TitlesOfParts>
    <vt:vector size="90" baseType="lpstr">
      <vt:lpstr>Arial</vt:lpstr>
      <vt:lpstr>Book Antiqua</vt:lpstr>
      <vt:lpstr>Garamond</vt:lpstr>
      <vt:lpstr>Rockwell</vt:lpstr>
      <vt:lpstr>Wingdings</vt:lpstr>
      <vt:lpstr>Default Design</vt:lpstr>
      <vt:lpstr>2_Default Design</vt:lpstr>
      <vt:lpstr>3_Default Design</vt:lpstr>
      <vt:lpstr>4_Default Design</vt:lpstr>
      <vt:lpstr>5_Default Design</vt:lpstr>
      <vt:lpstr>6_Default Design</vt:lpstr>
      <vt:lpstr>10_Default Design</vt:lpstr>
      <vt:lpstr>11_Default Design</vt:lpstr>
      <vt:lpstr>12_Default Design</vt:lpstr>
      <vt:lpstr>13_Default Design</vt:lpstr>
      <vt:lpstr>14_Default Design</vt:lpstr>
      <vt:lpstr>15_Default Design</vt:lpstr>
      <vt:lpstr>18_Default Design</vt:lpstr>
      <vt:lpstr>19_Default Design</vt:lpstr>
      <vt:lpstr>20_Default Design</vt:lpstr>
      <vt:lpstr>21_Default Design</vt:lpstr>
      <vt:lpstr>22_Default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of values arises only when men try to fit together their need to be social animals with their need to be free men.”</vt:lpstr>
      <vt:lpstr>PowerPoint Presentation</vt:lpstr>
      <vt:lpstr>PowerPoint Presentation</vt:lpstr>
      <vt:lpstr>“Liberty is freedom exercised under the restraints of justice so that its exercise results in injury to no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first stage of man’s economic development, nature is the great factor in production. There is little labor and less capital. …It follows … that there was little ownership of land in the sense in which we now regard ownership. … The notion of land ownership develops only when the land itself becomes more useful, and when the fruits of its fertility can be more directly appropriated than could happen when land was used for pasturing.”</vt:lpstr>
      <vt:lpstr>PowerPoint Presentation</vt:lpstr>
      <vt:lpstr>PowerPoint Presentation</vt:lpstr>
      <vt:lpstr>PowerPoint Presentation</vt:lpstr>
      <vt:lpstr>PowerPoint Presentation</vt:lpstr>
      <vt:lpstr>PowerPoint Presentation</vt:lpstr>
      <vt:lpstr>“The man in whose power it might be to find out the means of alleviating the sufferings of the poor would have done a far greater deed than the one who contents himself solely with knowing the exact numbers of poor and wealthy people in society.”</vt:lpstr>
      <vt:lpstr>PowerPoint Presentation</vt:lpstr>
      <vt:lpstr>PowerPoint Presentation</vt:lpstr>
      <vt:lpstr>“The liberal and radical forces of American life – the men and women who had sacrificed, suffered, labored and struggled to make America safe for democracy, were brushed aside by the triumphant Patriotic plutocracy; Morgan, Rockefeller, Guggenheim … were the great patriots. All who opposed them were traitors. The plutocracy had always stood and still stands for special privilege in its most vicious form.”</vt:lpstr>
      <vt:lpstr>PowerPoint Presentation</vt:lpstr>
      <vt:lpstr>“Things may be less than good, less than fair, even less than tolerable; that is not the business of the economist as an economist. …The economist’s task is to stand apart, analyze, describe and where possible reduce to mathematical formulae, but not to pass moral judgment or be otherwise involved.”</vt:lpstr>
      <vt:lpstr>PowerPoint Presentation</vt:lpstr>
      <vt:lpstr>PowerPoint Presentation</vt:lpstr>
      <vt:lpstr>“In his time and even into the 1920s and 1930s, Henry George was the most widely read of American economic writers both at home and in Europe. He was, indeed, one of the most widely read of Americans.”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109</cp:revision>
  <dcterms:created xsi:type="dcterms:W3CDTF">2010-08-28T01:18:10Z</dcterms:created>
  <dcterms:modified xsi:type="dcterms:W3CDTF">2023-06-12T19:11:02Z</dcterms:modified>
</cp:coreProperties>
</file>