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37" r:id="rId2"/>
  </p:sldMasterIdLst>
  <p:notesMasterIdLst>
    <p:notesMasterId r:id="rId30"/>
  </p:notesMasterIdLst>
  <p:sldIdLst>
    <p:sldId id="334" r:id="rId3"/>
    <p:sldId id="676" r:id="rId4"/>
    <p:sldId id="413" r:id="rId5"/>
    <p:sldId id="414" r:id="rId6"/>
    <p:sldId id="415" r:id="rId7"/>
    <p:sldId id="416" r:id="rId8"/>
    <p:sldId id="417" r:id="rId9"/>
    <p:sldId id="418" r:id="rId10"/>
    <p:sldId id="419" r:id="rId11"/>
    <p:sldId id="420" r:id="rId12"/>
    <p:sldId id="678" r:id="rId13"/>
    <p:sldId id="421" r:id="rId14"/>
    <p:sldId id="422" r:id="rId15"/>
    <p:sldId id="423" r:id="rId16"/>
    <p:sldId id="424" r:id="rId17"/>
    <p:sldId id="425" r:id="rId18"/>
    <p:sldId id="426" r:id="rId19"/>
    <p:sldId id="432" r:id="rId20"/>
    <p:sldId id="433" r:id="rId21"/>
    <p:sldId id="434" r:id="rId22"/>
    <p:sldId id="435" r:id="rId23"/>
    <p:sldId id="436" r:id="rId24"/>
    <p:sldId id="437" r:id="rId25"/>
    <p:sldId id="438" r:id="rId26"/>
    <p:sldId id="439" r:id="rId27"/>
    <p:sldId id="440" r:id="rId28"/>
    <p:sldId id="677" r:id="rId29"/>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CC99"/>
    <a:srgbClr val="66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17" autoAdjust="0"/>
    <p:restoredTop sz="70614" autoAdjust="0"/>
  </p:normalViewPr>
  <p:slideViewPr>
    <p:cSldViewPr>
      <p:cViewPr varScale="1">
        <p:scale>
          <a:sx n="29" d="100"/>
          <a:sy n="29" d="100"/>
        </p:scale>
        <p:origin x="787" y="3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ltLang="en-US"/>
          </a:p>
        </p:txBody>
      </p:sp>
      <p:sp>
        <p:nvSpPr>
          <p:cNvPr id="6147"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altLang="en-US"/>
          </a:p>
        </p:txBody>
      </p:sp>
      <p:sp>
        <p:nvSpPr>
          <p:cNvPr id="51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9"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6150"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ltLang="en-US"/>
          </a:p>
        </p:txBody>
      </p:sp>
      <p:sp>
        <p:nvSpPr>
          <p:cNvPr id="6151"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1B403315-3060-4E4A-8568-48D7E6A9A5A8}" type="slidenum">
              <a:rPr lang="en-US" altLang="en-US"/>
              <a:pPr>
                <a:defRPr/>
              </a:pPr>
              <a:t>‹#›</a:t>
            </a:fld>
            <a:endParaRPr lang="en-US" altLang="en-US"/>
          </a:p>
        </p:txBody>
      </p:sp>
    </p:spTree>
    <p:extLst>
      <p:ext uri="{BB962C8B-B14F-4D97-AF65-F5344CB8AC3E}">
        <p14:creationId xmlns:p14="http://schemas.microsoft.com/office/powerpoint/2010/main" val="10508696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67F908E-A6F6-47CB-ACFC-2CD9E27A45B1}" type="slidenum">
              <a:rPr lang="en-US" altLang="en-US" smtClean="0"/>
              <a:pPr/>
              <a:t>1</a:t>
            </a:fld>
            <a:endParaRPr lang="en-US" altLang="en-US" smtClean="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en-US" altLang="en-US" b="1" smtClean="0"/>
          </a:p>
        </p:txBody>
      </p:sp>
    </p:spTree>
    <p:extLst>
      <p:ext uri="{BB962C8B-B14F-4D97-AF65-F5344CB8AC3E}">
        <p14:creationId xmlns:p14="http://schemas.microsoft.com/office/powerpoint/2010/main" val="11287721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8932651-4AA3-4FB5-AAF0-DAB4317A0502}" type="slidenum">
              <a:rPr lang="en-US" altLang="en-US" smtClean="0"/>
              <a:pPr/>
              <a:t>10</a:t>
            </a:fld>
            <a:endParaRPr lang="en-US" altLang="en-US" smtClean="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a:buClr>
                <a:schemeClr val="tx1"/>
              </a:buClr>
              <a:buFont typeface="Wingdings" panose="05000000000000000000" pitchFamily="2" charset="2"/>
              <a:buNone/>
            </a:pPr>
            <a:r>
              <a:rPr lang="en-US" altLang="en-US" b="1" smtClean="0"/>
              <a:t>John Bates Clark and E.R.A. Seligman, supported by many of their colleagues and the generation of economics professors who graduated from their programs, embraced as their orthodoxy a model of economic systems that came to be referred to as “neo-classical” economics. In their analysis, nature – or </a:t>
            </a:r>
            <a:r>
              <a:rPr lang="en-US" altLang="en-US" b="1" i="1" smtClean="0">
                <a:solidFill>
                  <a:srgbClr val="CCFF66"/>
                </a:solidFill>
              </a:rPr>
              <a:t>Land</a:t>
            </a:r>
            <a:r>
              <a:rPr lang="en-US" altLang="en-US" b="1" smtClean="0"/>
              <a:t>  -- was removed as the first and primary factor or production with its own unique characteristics. </a:t>
            </a:r>
          </a:p>
        </p:txBody>
      </p:sp>
    </p:spTree>
    <p:extLst>
      <p:ext uri="{BB962C8B-B14F-4D97-AF65-F5344CB8AC3E}">
        <p14:creationId xmlns:p14="http://schemas.microsoft.com/office/powerpoint/2010/main" val="512002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1E0BC57-2C91-492D-B8FB-A0FA8ACADCEF}" type="slidenum">
              <a:rPr lang="en-US" altLang="en-US" smtClean="0"/>
              <a:pPr/>
              <a:t>11</a:t>
            </a:fld>
            <a:endParaRPr lang="en-US" altLang="en-US"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p:spPr>
        <p:txBody>
          <a:bodyPr/>
          <a:lstStyle/>
          <a:p>
            <a:pPr>
              <a:buClr>
                <a:schemeClr val="tx1"/>
              </a:buClr>
              <a:buFont typeface="Wingdings" panose="05000000000000000000" pitchFamily="2" charset="2"/>
              <a:buNone/>
            </a:pPr>
            <a:r>
              <a:rPr lang="en-US" altLang="en-US" b="1" smtClean="0"/>
              <a:t>By doing so, economists sidestepped a fundamental question; namely, whether to be considered wealth ownable by individuals an asset had to be produced by labor using capital goods (that is, tools and machinery) applied to land. By reclassifying nature as just another form of capital good, any asset that commanded a price in the market could then be included in the definition of wealth. Considerations of the political economist disappears from their analysis.</a:t>
            </a:r>
          </a:p>
        </p:txBody>
      </p:sp>
    </p:spTree>
    <p:extLst>
      <p:ext uri="{BB962C8B-B14F-4D97-AF65-F5344CB8AC3E}">
        <p14:creationId xmlns:p14="http://schemas.microsoft.com/office/powerpoint/2010/main" val="3321275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3E7776D-4C1E-4AF8-BF35-D28BCE9D8BA0}" type="slidenum">
              <a:rPr lang="en-US" altLang="en-US" smtClean="0"/>
              <a:pPr/>
              <a:t>12</a:t>
            </a:fld>
            <a:endParaRPr lang="en-US" altLang="en-US"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p:spPr>
        <p:txBody>
          <a:bodyPr/>
          <a:lstStyle/>
          <a:p>
            <a:pPr>
              <a:buClr>
                <a:schemeClr val="tx1"/>
              </a:buClr>
              <a:buFont typeface="Wingdings" panose="05000000000000000000" pitchFamily="2" charset="2"/>
              <a:buNone/>
            </a:pPr>
            <a:r>
              <a:rPr lang="en-US" altLang="en-US" b="1" i="1" smtClean="0">
                <a:solidFill>
                  <a:srgbClr val="CCFF66"/>
                </a:solidFill>
              </a:rPr>
              <a:t>Rent</a:t>
            </a:r>
            <a:r>
              <a:rPr lang="en-US" altLang="en-US" b="1" smtClean="0"/>
              <a:t>, identified by political economists as the return created by the differential quality of land and/or its locational advantage in a town or city, was redefined in neoclassical economics as </a:t>
            </a:r>
            <a:r>
              <a:rPr lang="en-US" altLang="en-US" b="1" i="1" smtClean="0">
                <a:solidFill>
                  <a:srgbClr val="CCFF66"/>
                </a:solidFill>
              </a:rPr>
              <a:t>any surplus return -- to locations, to labor , to capital goods, or to financial instruments. </a:t>
            </a:r>
          </a:p>
          <a:p>
            <a:pPr>
              <a:buClr>
                <a:schemeClr val="tx1"/>
              </a:buClr>
              <a:buFont typeface="Wingdings" panose="05000000000000000000" pitchFamily="2" charset="2"/>
              <a:buNone/>
            </a:pPr>
            <a:endParaRPr lang="en-US" altLang="en-US" b="1" smtClean="0"/>
          </a:p>
        </p:txBody>
      </p:sp>
    </p:spTree>
    <p:extLst>
      <p:ext uri="{BB962C8B-B14F-4D97-AF65-F5344CB8AC3E}">
        <p14:creationId xmlns:p14="http://schemas.microsoft.com/office/powerpoint/2010/main" val="6472665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FD19453-453F-4E09-AE19-66DF7CCE6D45}" type="slidenum">
              <a:rPr lang="en-US" altLang="en-US" smtClean="0"/>
              <a:pPr/>
              <a:t>13</a:t>
            </a:fld>
            <a:endParaRPr lang="en-US" altLang="en-US"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p:spPr>
        <p:txBody>
          <a:bodyPr/>
          <a:lstStyle/>
          <a:p>
            <a:r>
              <a:rPr lang="en-US" altLang="en-US" b="1" smtClean="0"/>
              <a:t>Mason Gaffney describes how the reclassification by neoclassical economists of land as just another form of capital and rent as surplus income associated with land, labor and capital was used to affect public policy choices:</a:t>
            </a:r>
          </a:p>
        </p:txBody>
      </p:sp>
    </p:spTree>
    <p:extLst>
      <p:ext uri="{BB962C8B-B14F-4D97-AF65-F5344CB8AC3E}">
        <p14:creationId xmlns:p14="http://schemas.microsoft.com/office/powerpoint/2010/main" val="5830126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87A9B96-5C71-4AD8-A5A6-CAF69A689357}" type="slidenum">
              <a:rPr lang="en-US" altLang="en-US" smtClean="0"/>
              <a:pPr/>
              <a:t>14</a:t>
            </a:fld>
            <a:endParaRPr lang="en-US" altLang="en-US"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p:spPr>
        <p:txBody>
          <a:bodyPr/>
          <a:lstStyle/>
          <a:p>
            <a:r>
              <a:rPr lang="en-US" altLang="en-US" b="1" smtClean="0"/>
              <a:t>“[John Bates] Clark did not stop at subsuming land in capital. He also makes a great point that wages are rent, too. The policy implication is that wages would make a good tax base. Seligman carried this forward into the income tax, leading to the present tax system which raises much more from payrolls than property.”</a:t>
            </a:r>
          </a:p>
        </p:txBody>
      </p:sp>
    </p:spTree>
    <p:extLst>
      <p:ext uri="{BB962C8B-B14F-4D97-AF65-F5344CB8AC3E}">
        <p14:creationId xmlns:p14="http://schemas.microsoft.com/office/powerpoint/2010/main" val="7960911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88C45BC-C7B2-4A02-AE52-7E2CEF4D5668}" type="slidenum">
              <a:rPr lang="en-US" altLang="en-US" smtClean="0"/>
              <a:pPr/>
              <a:t>15</a:t>
            </a:fld>
            <a:endParaRPr lang="en-US" altLang="en-US"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p:spPr>
        <p:txBody>
          <a:bodyPr/>
          <a:lstStyle/>
          <a:p>
            <a:pPr>
              <a:buClr>
                <a:schemeClr val="tx1"/>
              </a:buClr>
              <a:buFont typeface="Wingdings" panose="05000000000000000000" pitchFamily="2" charset="2"/>
              <a:buNone/>
            </a:pPr>
            <a:r>
              <a:rPr lang="en-US" altLang="en-US" b="1" smtClean="0">
                <a:solidFill>
                  <a:srgbClr val="CCFF66"/>
                </a:solidFill>
              </a:rPr>
              <a:t>The confusion and distortions have only worsened. In the language of economists today, there is but one factor of production – capital. They write about “natural capital,” “intellectual capital,” human capital,” “financial capital,” and “entrepreneural capital”. And, for all of these categories of capital neoclassical economics asserts that the price mechanism will always clear markets – that is, market forces will determine the price at which both buyers and sellers agree to exchange goods, services, money or credit. </a:t>
            </a:r>
          </a:p>
          <a:p>
            <a:endParaRPr lang="en-US" altLang="en-US" b="1" smtClean="0"/>
          </a:p>
        </p:txBody>
      </p:sp>
    </p:spTree>
    <p:extLst>
      <p:ext uri="{BB962C8B-B14F-4D97-AF65-F5344CB8AC3E}">
        <p14:creationId xmlns:p14="http://schemas.microsoft.com/office/powerpoint/2010/main" val="14693014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1296622-840C-497C-B188-CB954BFC89AA}" type="slidenum">
              <a:rPr lang="en-US" altLang="en-US" smtClean="0"/>
              <a:pPr/>
              <a:t>16</a:t>
            </a:fld>
            <a:endParaRPr lang="en-US" alt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p:spPr>
        <p:txBody>
          <a:bodyPr/>
          <a:lstStyle/>
          <a:p>
            <a:r>
              <a:rPr lang="en-US" altLang="en-US" b="1" smtClean="0"/>
              <a:t>Another bastion of neoclassical economics was Johns Hopkins University, established in the early 1870s with the fortune left by Baltimore businessman, Johns Hopkins. </a:t>
            </a:r>
          </a:p>
          <a:p>
            <a:endParaRPr lang="en-US" altLang="en-US" b="1" smtClean="0"/>
          </a:p>
          <a:p>
            <a:r>
              <a:rPr lang="en-US" altLang="en-US" smtClean="0"/>
              <a:t> </a:t>
            </a:r>
          </a:p>
        </p:txBody>
      </p:sp>
    </p:spTree>
    <p:extLst>
      <p:ext uri="{BB962C8B-B14F-4D97-AF65-F5344CB8AC3E}">
        <p14:creationId xmlns:p14="http://schemas.microsoft.com/office/powerpoint/2010/main" val="33531793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36E6D34-8B3A-4677-B4D1-81D792CC8835}" type="slidenum">
              <a:rPr lang="en-US" altLang="en-US" smtClean="0"/>
              <a:pPr/>
              <a:t>17</a:t>
            </a:fld>
            <a:endParaRPr lang="en-US" altLang="en-US"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p:spPr>
        <p:txBody>
          <a:bodyPr/>
          <a:lstStyle/>
          <a:p>
            <a:r>
              <a:rPr lang="en-US" altLang="en-US" b="1" smtClean="0"/>
              <a:t>Richard Ely joined the faculty of Johns Hopkins University as its chair in 1881 and remained until 1892. His influence over the discipline was further cemented by his founding of the American Economic Association in 1885, serving as the Association’s President from 1890 to 1901.</a:t>
            </a:r>
          </a:p>
          <a:p>
            <a:endParaRPr lang="en-US" altLang="en-US" b="1" smtClean="0"/>
          </a:p>
        </p:txBody>
      </p:sp>
    </p:spTree>
    <p:extLst>
      <p:ext uri="{BB962C8B-B14F-4D97-AF65-F5344CB8AC3E}">
        <p14:creationId xmlns:p14="http://schemas.microsoft.com/office/powerpoint/2010/main" val="14427761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1B30F13-3868-47D4-B5C3-9F0D00E3029B}" type="slidenum">
              <a:rPr lang="en-US" altLang="en-US" smtClean="0"/>
              <a:pPr/>
              <a:t>18</a:t>
            </a:fld>
            <a:endParaRPr lang="en-US" altLang="en-US"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p:spPr>
        <p:txBody>
          <a:bodyPr/>
          <a:lstStyle/>
          <a:p>
            <a:r>
              <a:rPr lang="en-US" altLang="en-US" b="1" smtClean="0"/>
              <a:t>Yet, the early twentieth century was characterized by intense controversy over the direction in which economics was taken by its newly-crowned intellectual leaders. One of the more vocal critics was professor Harry Gunnison Brown.</a:t>
            </a:r>
          </a:p>
        </p:txBody>
      </p:sp>
    </p:spTree>
    <p:extLst>
      <p:ext uri="{BB962C8B-B14F-4D97-AF65-F5344CB8AC3E}">
        <p14:creationId xmlns:p14="http://schemas.microsoft.com/office/powerpoint/2010/main" val="19107673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00BEB3F-239F-454F-948F-E4E685712B62}" type="slidenum">
              <a:rPr lang="en-US" altLang="en-US" smtClean="0"/>
              <a:pPr/>
              <a:t>19</a:t>
            </a:fld>
            <a:endParaRPr lang="en-US" altLang="en-US"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p:spPr>
        <p:txBody>
          <a:bodyPr/>
          <a:lstStyle/>
          <a:p>
            <a:r>
              <a:rPr lang="en-US" altLang="en-US" b="1" smtClean="0"/>
              <a:t>Harry Gunnison Brown graduated from Williams College in 1904, then began graduate studies at Ohio State University. He earned his doctorate in economics at Yale in 1909, under Irving Fisher, one of the pioneers in the development of mathematical economics and econometrics. He taught at Yale through 1915, then moved on to the University of Missouri. Throughout his professional life, Brown remained convinced that economics was tainted by bias on behalf of vested interests. He wrote:</a:t>
            </a:r>
          </a:p>
          <a:p>
            <a:endParaRPr lang="en-US" altLang="en-US" b="1" smtClean="0"/>
          </a:p>
        </p:txBody>
      </p:sp>
    </p:spTree>
    <p:extLst>
      <p:ext uri="{BB962C8B-B14F-4D97-AF65-F5344CB8AC3E}">
        <p14:creationId xmlns:p14="http://schemas.microsoft.com/office/powerpoint/2010/main" val="8826508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83DC5F6-4227-419F-AB53-D2E4E3EE10A6}" type="slidenum">
              <a:rPr lang="en-US" altLang="en-US" smtClean="0"/>
              <a:pPr/>
              <a:t>2</a:t>
            </a:fld>
            <a:endParaRPr lang="en-US" altLang="en-US" smtClean="0"/>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p:spPr>
        <p:txBody>
          <a:bodyPr/>
          <a:lstStyle/>
          <a:p>
            <a:pPr eaLnBrk="1" hangingPunct="1"/>
            <a:endParaRPr lang="en-US" altLang="en-US" b="1" smtClean="0"/>
          </a:p>
        </p:txBody>
      </p:sp>
    </p:spTree>
    <p:extLst>
      <p:ext uri="{BB962C8B-B14F-4D97-AF65-F5344CB8AC3E}">
        <p14:creationId xmlns:p14="http://schemas.microsoft.com/office/powerpoint/2010/main" val="31239587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FE6D36C-F002-4B63-8B1D-96AF929E3B11}" type="slidenum">
              <a:rPr lang="en-US" altLang="en-US" smtClean="0"/>
              <a:pPr/>
              <a:t>20</a:t>
            </a:fld>
            <a:endParaRPr lang="en-US" altLang="en-US"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p:spPr>
        <p:txBody>
          <a:bodyPr/>
          <a:lstStyle/>
          <a:p>
            <a:r>
              <a:rPr lang="en-US" altLang="en-US" b="1" smtClean="0"/>
              <a:t>“The conclusions reached in economics may, in case they come to be widely understood, seriously affect the interests of various persons and classes. And if these classes are numerous or influential, they are fairly certain to find spokesmen who can give effective expression to their dissent. Such expression may not be scientific but it will often be couched in forceful rhetoric and be reasonably plausible.”</a:t>
            </a:r>
          </a:p>
          <a:p>
            <a:endParaRPr lang="en-US" altLang="en-US" b="1" smtClean="0"/>
          </a:p>
        </p:txBody>
      </p:sp>
    </p:spTree>
    <p:extLst>
      <p:ext uri="{BB962C8B-B14F-4D97-AF65-F5344CB8AC3E}">
        <p14:creationId xmlns:p14="http://schemas.microsoft.com/office/powerpoint/2010/main" val="6211263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50CFCE6-973E-47CE-BFB3-F4FBC1584735}" type="slidenum">
              <a:rPr lang="en-US" altLang="en-US" smtClean="0"/>
              <a:pPr/>
              <a:t>21</a:t>
            </a:fld>
            <a:endParaRPr lang="en-US" altLang="en-US"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p:spPr>
        <p:txBody>
          <a:bodyPr/>
          <a:lstStyle/>
          <a:p>
            <a:r>
              <a:rPr lang="en-US" altLang="en-US" b="1" smtClean="0"/>
              <a:t>Another economist fighting to preserve elements of political economy was Glenn E. Hoover. He earned degrees at the University of Washington and the University of Strasbourg (in France). One of Hoover’s most significant accomplishments came as editor of the book, </a:t>
            </a:r>
            <a:r>
              <a:rPr lang="en-US" altLang="en-US" b="1" i="1" smtClean="0"/>
              <a:t>Twentieth Century Economic Thought</a:t>
            </a:r>
            <a:r>
              <a:rPr lang="en-US" altLang="en-US" b="1" smtClean="0"/>
              <a:t>, published in 1970. Hoover had studied Henry George’s works and embraced George’s analysis of how markets actually functioned. Of the state of economics as a discipline, he wrote:</a:t>
            </a:r>
          </a:p>
        </p:txBody>
      </p:sp>
    </p:spTree>
    <p:extLst>
      <p:ext uri="{BB962C8B-B14F-4D97-AF65-F5344CB8AC3E}">
        <p14:creationId xmlns:p14="http://schemas.microsoft.com/office/powerpoint/2010/main" val="7668728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B4955FC-75C5-4367-81E1-8F475D4825F8}" type="slidenum">
              <a:rPr lang="en-US" altLang="en-US" smtClean="0"/>
              <a:pPr/>
              <a:t>22</a:t>
            </a:fld>
            <a:endParaRPr lang="en-US" altLang="en-US"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p:spPr>
        <p:txBody>
          <a:bodyPr/>
          <a:lstStyle/>
          <a:p>
            <a:r>
              <a:rPr lang="en-US" altLang="en-US" b="1" smtClean="0"/>
              <a:t>“The failure to distinguish between land and the products of labor is not, as many believe an ancient error, but is a relatively recent one.  …It took a lot of sophistry and obfuscation to make men believe that a free gift of nature should be treated in the same way as are the products of their own labor.”</a:t>
            </a:r>
          </a:p>
          <a:p>
            <a:endParaRPr lang="en-US" altLang="en-US" b="1" smtClean="0"/>
          </a:p>
        </p:txBody>
      </p:sp>
    </p:spTree>
    <p:extLst>
      <p:ext uri="{BB962C8B-B14F-4D97-AF65-F5344CB8AC3E}">
        <p14:creationId xmlns:p14="http://schemas.microsoft.com/office/powerpoint/2010/main" val="31595390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E1B0C23-F0FF-4492-823D-663DDEA213B6}" type="slidenum">
              <a:rPr lang="en-US" altLang="en-US" smtClean="0"/>
              <a:pPr/>
              <a:t>23</a:t>
            </a:fld>
            <a:endParaRPr lang="en-US" altLang="en-US"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p:spPr>
        <p:txBody>
          <a:bodyPr/>
          <a:lstStyle/>
          <a:p>
            <a:r>
              <a:rPr lang="en-US" altLang="en-US" b="1" smtClean="0"/>
              <a:t>By these individuals and others within and outside the economics discipline is raised the question of whether economics as taught today in most colleges and universities is useful or harmful. John Kenneth Galbraith at one point in his career provided this response:</a:t>
            </a:r>
          </a:p>
          <a:p>
            <a:endParaRPr lang="en-US" altLang="en-US" b="1" smtClean="0"/>
          </a:p>
        </p:txBody>
      </p:sp>
    </p:spTree>
    <p:extLst>
      <p:ext uri="{BB962C8B-B14F-4D97-AF65-F5344CB8AC3E}">
        <p14:creationId xmlns:p14="http://schemas.microsoft.com/office/powerpoint/2010/main" val="7317384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74A1021-AC81-42F4-92A6-346365B67831}" type="slidenum">
              <a:rPr lang="en-US" altLang="en-US" smtClean="0"/>
              <a:pPr/>
              <a:t>24</a:t>
            </a:fld>
            <a:endParaRPr lang="en-US" altLang="en-US"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r>
              <a:rPr lang="en-US" altLang="en-US" b="1" smtClean="0"/>
              <a:t>“Economics is extremely useful as a form of employment for economists.”</a:t>
            </a:r>
          </a:p>
          <a:p>
            <a:endParaRPr lang="en-US" altLang="en-US" b="1" smtClean="0"/>
          </a:p>
        </p:txBody>
      </p:sp>
    </p:spTree>
    <p:extLst>
      <p:ext uri="{BB962C8B-B14F-4D97-AF65-F5344CB8AC3E}">
        <p14:creationId xmlns:p14="http://schemas.microsoft.com/office/powerpoint/2010/main" val="25783552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B9A7E8C-428B-44BB-87F3-AE723B6E0C47}" type="slidenum">
              <a:rPr lang="en-US" altLang="en-US" smtClean="0"/>
              <a:pPr/>
              <a:t>25</a:t>
            </a:fld>
            <a:endParaRPr lang="en-US" altLang="en-U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p:spPr>
        <p:txBody>
          <a:bodyPr/>
          <a:lstStyle/>
          <a:p>
            <a:r>
              <a:rPr lang="en-US" altLang="en-US" b="1" smtClean="0"/>
              <a:t>What is apparently the case is that few of the tens of thousands of students who take courses in economics absorb much of what is taught. As Robert Frank observed:</a:t>
            </a:r>
          </a:p>
        </p:txBody>
      </p:sp>
    </p:spTree>
    <p:extLst>
      <p:ext uri="{BB962C8B-B14F-4D97-AF65-F5344CB8AC3E}">
        <p14:creationId xmlns:p14="http://schemas.microsoft.com/office/powerpoint/2010/main" val="1242004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08E9CA6-A2B9-4B12-A90B-595FC5B100E4}" type="slidenum">
              <a:rPr lang="en-US" altLang="en-US" smtClean="0"/>
              <a:pPr/>
              <a:t>26</a:t>
            </a:fld>
            <a:endParaRPr lang="en-US" altLang="en-US"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p:spPr>
        <p:txBody>
          <a:bodyPr/>
          <a:lstStyle/>
          <a:p>
            <a:r>
              <a:rPr lang="en-US" altLang="en-US" b="1" smtClean="0"/>
              <a:t>“Studies have shown that when students are tested about their knowledge of basic economic principles six months after completing an introductory economics course, they score no better, on average, than those who never took the course.”</a:t>
            </a:r>
          </a:p>
          <a:p>
            <a:endParaRPr lang="en-US" altLang="en-US" b="1" smtClean="0"/>
          </a:p>
        </p:txBody>
      </p:sp>
    </p:spTree>
    <p:extLst>
      <p:ext uri="{BB962C8B-B14F-4D97-AF65-F5344CB8AC3E}">
        <p14:creationId xmlns:p14="http://schemas.microsoft.com/office/powerpoint/2010/main" val="13566983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A5E360B-2E93-48DF-8D7A-DC968DF3EBC0}" type="slidenum">
              <a:rPr lang="en-US" altLang="en-US" smtClean="0">
                <a:solidFill>
                  <a:srgbClr val="000000"/>
                </a:solidFill>
              </a:rPr>
              <a:pPr/>
              <a:t>27</a:t>
            </a:fld>
            <a:endParaRPr lang="en-US" altLang="en-US" smtClean="0">
              <a:solidFill>
                <a:srgbClr val="000000"/>
              </a:solidFill>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p:spPr>
        <p:txBody>
          <a:bodyPr/>
          <a:lstStyle/>
          <a:p>
            <a:r>
              <a:rPr lang="en-US" altLang="en-US" b="1" smtClean="0"/>
              <a:t>Our next task is to describe the essential elements of political economy, the essential terms used and how they are defined in the study of how systems of political economy evolve and function.</a:t>
            </a:r>
          </a:p>
        </p:txBody>
      </p:sp>
    </p:spTree>
    <p:extLst>
      <p:ext uri="{BB962C8B-B14F-4D97-AF65-F5344CB8AC3E}">
        <p14:creationId xmlns:p14="http://schemas.microsoft.com/office/powerpoint/2010/main" val="31851547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E866276-5E66-4568-AC49-09FC6031BC2F}" type="slidenum">
              <a:rPr lang="en-US" altLang="en-US" smtClean="0"/>
              <a:pPr/>
              <a:t>3</a:t>
            </a:fld>
            <a:endParaRPr lang="en-US" altLang="en-US" smtClean="0"/>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p:spPr>
        <p:txBody>
          <a:bodyPr/>
          <a:lstStyle/>
          <a:p>
            <a:r>
              <a:rPr lang="en-US" altLang="en-US" b="1" smtClean="0"/>
              <a:t>As many younger men sought academic credentials in economics from European universities, the older generation of political economists gradually lost their positions and influence back in the United States.</a:t>
            </a:r>
          </a:p>
        </p:txBody>
      </p:sp>
    </p:spTree>
    <p:extLst>
      <p:ext uri="{BB962C8B-B14F-4D97-AF65-F5344CB8AC3E}">
        <p14:creationId xmlns:p14="http://schemas.microsoft.com/office/powerpoint/2010/main" val="25597695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579E2B6-F382-4806-8C03-615321B90DAC}" type="slidenum">
              <a:rPr lang="en-US" altLang="en-US" smtClean="0"/>
              <a:pPr/>
              <a:t>4</a:t>
            </a:fld>
            <a:endParaRPr lang="en-US" altLang="en-US" smtClean="0"/>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p:spPr>
        <p:txBody>
          <a:bodyPr/>
          <a:lstStyle/>
          <a:p>
            <a:r>
              <a:rPr lang="en-US" altLang="en-US" b="1" smtClean="0"/>
              <a:t>Columbia University became center stage for the intellectual and political storm that developed in the United States during the late 1800s.</a:t>
            </a:r>
          </a:p>
        </p:txBody>
      </p:sp>
    </p:spTree>
    <p:extLst>
      <p:ext uri="{BB962C8B-B14F-4D97-AF65-F5344CB8AC3E}">
        <p14:creationId xmlns:p14="http://schemas.microsoft.com/office/powerpoint/2010/main" val="16198409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A42ACF2-2D5A-4F9E-879B-6AD7ABAF1BFE}" type="slidenum">
              <a:rPr lang="en-US" altLang="en-US" smtClean="0"/>
              <a:pPr/>
              <a:t>5</a:t>
            </a:fld>
            <a:endParaRPr lang="en-US" altLang="en-US" smtClean="0"/>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p:spPr>
        <p:txBody>
          <a:bodyPr/>
          <a:lstStyle/>
          <a:p>
            <a:pPr>
              <a:buClr>
                <a:schemeClr val="tx1"/>
              </a:buClr>
              <a:buFont typeface="Wingdings" panose="05000000000000000000" pitchFamily="2" charset="2"/>
              <a:buNone/>
            </a:pPr>
            <a:r>
              <a:rPr lang="en-US" altLang="en-US" b="1" smtClean="0"/>
              <a:t>Columbia’s Chairman of the Department of Economics, E.R.A. Seligman, frequently clashed in public with Henry George. With financial donations from the likes of J.P. Morgan, Columbia University’s economics department grew to become one of the largest in the United States – and its faculty one of the most vigorous in defending the status quo.</a:t>
            </a:r>
          </a:p>
          <a:p>
            <a:endParaRPr lang="en-US" altLang="en-US" b="1" smtClean="0"/>
          </a:p>
        </p:txBody>
      </p:sp>
    </p:spTree>
    <p:extLst>
      <p:ext uri="{BB962C8B-B14F-4D97-AF65-F5344CB8AC3E}">
        <p14:creationId xmlns:p14="http://schemas.microsoft.com/office/powerpoint/2010/main" val="25427309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39535B8-A9A3-4B07-983B-8C7107FB87FB}" type="slidenum">
              <a:rPr lang="en-US" altLang="en-US" smtClean="0"/>
              <a:pPr/>
              <a:t>6</a:t>
            </a:fld>
            <a:endParaRPr lang="en-US" altLang="en-US"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p:spPr>
        <p:txBody>
          <a:bodyPr/>
          <a:lstStyle/>
          <a:p>
            <a:pPr>
              <a:buClr>
                <a:schemeClr val="tx1"/>
              </a:buClr>
              <a:buFont typeface="Wingdings" panose="05000000000000000000" pitchFamily="2" charset="2"/>
              <a:buNone/>
            </a:pPr>
            <a:r>
              <a:rPr lang="en-US" altLang="en-US" b="1" smtClean="0"/>
              <a:t>John Bates Clark, who debated Henry George in 1890 on “the moral basis of property in land,”  was recruited in 1895 to teach economics at Columbia.</a:t>
            </a:r>
          </a:p>
          <a:p>
            <a:pPr>
              <a:buClr>
                <a:schemeClr val="tx1"/>
              </a:buClr>
              <a:buFont typeface="Wingdings" panose="05000000000000000000" pitchFamily="2" charset="2"/>
              <a:buNone/>
            </a:pPr>
            <a:endParaRPr lang="en-US" altLang="en-US" b="1" smtClean="0"/>
          </a:p>
        </p:txBody>
      </p:sp>
    </p:spTree>
    <p:extLst>
      <p:ext uri="{BB962C8B-B14F-4D97-AF65-F5344CB8AC3E}">
        <p14:creationId xmlns:p14="http://schemas.microsoft.com/office/powerpoint/2010/main" val="4921151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F72A116-BA81-49D6-8EAB-8BF55CD32263}" type="slidenum">
              <a:rPr lang="en-US" altLang="en-US" smtClean="0"/>
              <a:pPr/>
              <a:t>7</a:t>
            </a:fld>
            <a:endParaRPr lang="en-US" altLang="en-US" smtClean="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p:spPr>
        <p:txBody>
          <a:bodyPr/>
          <a:lstStyle/>
          <a:p>
            <a:r>
              <a:rPr lang="en-US" altLang="en-US" b="1" smtClean="0"/>
              <a:t>Mason Gaffney, a long-time Professor of Economics at the University of California, co-authored with British economist Fred Harrison a rather stinging historical study of his discipline and the organized effort to discredit Henry George’s analysis of political economy. They titled their book, </a:t>
            </a:r>
            <a:r>
              <a:rPr lang="en-US" altLang="en-US" b="1" i="1" smtClean="0"/>
              <a:t>The Corruption of Economics</a:t>
            </a:r>
            <a:r>
              <a:rPr lang="en-US" altLang="en-US" b="1" smtClean="0"/>
              <a:t>.</a:t>
            </a:r>
          </a:p>
          <a:p>
            <a:endParaRPr lang="en-US" altLang="en-US" b="1" smtClean="0"/>
          </a:p>
        </p:txBody>
      </p:sp>
    </p:spTree>
    <p:extLst>
      <p:ext uri="{BB962C8B-B14F-4D97-AF65-F5344CB8AC3E}">
        <p14:creationId xmlns:p14="http://schemas.microsoft.com/office/powerpoint/2010/main" val="19561217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BF5B7C7-27AD-4A82-92A1-6EA5A033BAB2}" type="slidenum">
              <a:rPr lang="en-US" altLang="en-US" smtClean="0"/>
              <a:pPr/>
              <a:t>8</a:t>
            </a:fld>
            <a:endParaRPr lang="en-US" altLang="en-US"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r>
              <a:rPr lang="en-US" altLang="en-US" b="1" smtClean="0"/>
              <a:t>Gaffney recalls what happened to one professor, Allen Eaton, who was found guilty of championing the system of political economy as developed by Henry George:</a:t>
            </a:r>
          </a:p>
          <a:p>
            <a:endParaRPr lang="en-US" altLang="en-US" b="1" smtClean="0"/>
          </a:p>
        </p:txBody>
      </p:sp>
    </p:spTree>
    <p:extLst>
      <p:ext uri="{BB962C8B-B14F-4D97-AF65-F5344CB8AC3E}">
        <p14:creationId xmlns:p14="http://schemas.microsoft.com/office/powerpoint/2010/main" val="29656853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6145059-9C66-474B-8ED9-A6C70075759D}" type="slidenum">
              <a:rPr lang="en-US" altLang="en-US" smtClean="0"/>
              <a:pPr/>
              <a:t>9</a:t>
            </a:fld>
            <a:endParaRPr lang="en-US" altLang="en-US" smtClean="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p:spPr>
        <p:txBody>
          <a:bodyPr/>
          <a:lstStyle/>
          <a:p>
            <a:r>
              <a:rPr lang="en-US" altLang="en-US" b="1" smtClean="0"/>
              <a:t>“Professor Allen Eaton was fired from the University of Oregon for successfully pushing a series of characteristically Georgist measures: municipal ownership of the Eugene waterworks; taxation of waterpower sites; direct election of U.S. Senators; keeping valuable State-owned timberlands from being given to Southern Pacific.”</a:t>
            </a:r>
          </a:p>
          <a:p>
            <a:endParaRPr lang="en-US" altLang="en-US" b="1" smtClean="0"/>
          </a:p>
        </p:txBody>
      </p:sp>
    </p:spTree>
    <p:extLst>
      <p:ext uri="{BB962C8B-B14F-4D97-AF65-F5344CB8AC3E}">
        <p14:creationId xmlns:p14="http://schemas.microsoft.com/office/powerpoint/2010/main" val="25822498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1CC4FD30-E512-4785-B0DF-7AA25CE3EA9D}" type="slidenum">
              <a:rPr lang="en-US" altLang="en-US"/>
              <a:pPr>
                <a:defRPr/>
              </a:pPr>
              <a:t>‹#›</a:t>
            </a:fld>
            <a:endParaRPr lang="en-US" altLang="en-US"/>
          </a:p>
        </p:txBody>
      </p:sp>
    </p:spTree>
    <p:extLst>
      <p:ext uri="{BB962C8B-B14F-4D97-AF65-F5344CB8AC3E}">
        <p14:creationId xmlns:p14="http://schemas.microsoft.com/office/powerpoint/2010/main" val="3644462152"/>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F2C39761-133D-4EC5-8AEF-ACB7FD31CA7D}" type="slidenum">
              <a:rPr lang="en-US" altLang="en-US"/>
              <a:pPr>
                <a:defRPr/>
              </a:pPr>
              <a:t>‹#›</a:t>
            </a:fld>
            <a:endParaRPr lang="en-US" altLang="en-US"/>
          </a:p>
        </p:txBody>
      </p:sp>
    </p:spTree>
    <p:extLst>
      <p:ext uri="{BB962C8B-B14F-4D97-AF65-F5344CB8AC3E}">
        <p14:creationId xmlns:p14="http://schemas.microsoft.com/office/powerpoint/2010/main" val="4146928421"/>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45058A73-3F01-4A57-ABCD-0939D86DA258}" type="slidenum">
              <a:rPr lang="en-US" altLang="en-US"/>
              <a:pPr>
                <a:defRPr/>
              </a:pPr>
              <a:t>‹#›</a:t>
            </a:fld>
            <a:endParaRPr lang="en-US" altLang="en-US"/>
          </a:p>
        </p:txBody>
      </p:sp>
    </p:spTree>
    <p:extLst>
      <p:ext uri="{BB962C8B-B14F-4D97-AF65-F5344CB8AC3E}">
        <p14:creationId xmlns:p14="http://schemas.microsoft.com/office/powerpoint/2010/main" val="2823669523"/>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63CDF09F-84B8-4568-8028-F97D121872E2}" type="slidenum">
              <a:rPr lang="en-US" altLang="en-US"/>
              <a:pPr>
                <a:defRPr/>
              </a:pPr>
              <a:t>‹#›</a:t>
            </a:fld>
            <a:endParaRPr lang="en-US" altLang="en-US"/>
          </a:p>
        </p:txBody>
      </p:sp>
    </p:spTree>
    <p:extLst>
      <p:ext uri="{BB962C8B-B14F-4D97-AF65-F5344CB8AC3E}">
        <p14:creationId xmlns:p14="http://schemas.microsoft.com/office/powerpoint/2010/main" val="50990639"/>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eaLnBrk="0" hangingPunct="0">
              <a:defRPr/>
            </a:lvl1pPr>
          </a:lstStyle>
          <a:p>
            <a:pPr>
              <a:defRPr/>
            </a:pPr>
            <a:endParaRPr lang="en-US" alt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lt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18E43B57-1F1C-4B63-AC23-ED48169E57EC}" type="slidenum">
              <a:rPr lang="en-US" altLang="en-US"/>
              <a:pPr>
                <a:defRPr/>
              </a:pPr>
              <a:t>‹#›</a:t>
            </a:fld>
            <a:endParaRPr lang="en-US" altLang="en-US"/>
          </a:p>
        </p:txBody>
      </p:sp>
    </p:spTree>
    <p:extLst>
      <p:ext uri="{BB962C8B-B14F-4D97-AF65-F5344CB8AC3E}">
        <p14:creationId xmlns:p14="http://schemas.microsoft.com/office/powerpoint/2010/main" val="3728686307"/>
      </p:ext>
    </p:extLst>
  </p:cSld>
  <p:clrMapOvr>
    <a:masterClrMapping/>
  </p:clrMapOvr>
  <p:transition>
    <p:zoom dir="in"/>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a:solidFill>
                  <a:schemeClr val="tx1"/>
                </a:solidFill>
              </a:defRPr>
            </a:lvl1pPr>
          </a:lstStyle>
          <a:p>
            <a:pPr>
              <a:defRPr/>
            </a:pPr>
            <a:endParaRPr lang="en-US" altLang="en-US"/>
          </a:p>
        </p:txBody>
      </p:sp>
      <p:sp>
        <p:nvSpPr>
          <p:cNvPr id="5" name="Footer Placeholder 4"/>
          <p:cNvSpPr>
            <a:spLocks noGrp="1"/>
          </p:cNvSpPr>
          <p:nvPr>
            <p:ph type="ftr" sz="quarter" idx="11"/>
          </p:nvPr>
        </p:nvSpPr>
        <p:spPr/>
        <p:txBody>
          <a:bodyPr/>
          <a:lstStyle>
            <a:lvl1pPr eaLnBrk="0" hangingPunct="0">
              <a:defRPr>
                <a:solidFill>
                  <a:schemeClr val="tx1"/>
                </a:solidFill>
              </a:defRPr>
            </a:lvl1pPr>
          </a:lstStyle>
          <a:p>
            <a:pPr>
              <a:defRPr/>
            </a:pPr>
            <a:endParaRPr lang="en-US" altLang="en-US"/>
          </a:p>
        </p:txBody>
      </p:sp>
      <p:sp>
        <p:nvSpPr>
          <p:cNvPr id="6" name="Slide Number Placeholder 5"/>
          <p:cNvSpPr>
            <a:spLocks noGrp="1"/>
          </p:cNvSpPr>
          <p:nvPr>
            <p:ph type="sldNum" sz="quarter" idx="12"/>
          </p:nvPr>
        </p:nvSpPr>
        <p:spPr/>
        <p:txBody>
          <a:bodyPr/>
          <a:lstStyle>
            <a:lvl1pPr eaLnBrk="0" hangingPunct="0">
              <a:defRPr>
                <a:solidFill>
                  <a:schemeClr val="tx1"/>
                </a:solidFill>
              </a:defRPr>
            </a:lvl1pPr>
          </a:lstStyle>
          <a:p>
            <a:pPr>
              <a:defRPr/>
            </a:pPr>
            <a:fld id="{F308000B-957B-45A9-AAC8-71896042F671}" type="slidenum">
              <a:rPr lang="en-US" altLang="en-US"/>
              <a:pPr>
                <a:defRPr/>
              </a:pPr>
              <a:t>‹#›</a:t>
            </a:fld>
            <a:endParaRPr lang="en-US" altLang="en-US"/>
          </a:p>
        </p:txBody>
      </p:sp>
    </p:spTree>
    <p:extLst>
      <p:ext uri="{BB962C8B-B14F-4D97-AF65-F5344CB8AC3E}">
        <p14:creationId xmlns:p14="http://schemas.microsoft.com/office/powerpoint/2010/main" val="3494051230"/>
      </p:ext>
    </p:extLst>
  </p:cSld>
  <p:clrMapOvr>
    <a:masterClrMapping/>
  </p:clrMapOvr>
  <p:transition>
    <p:zoom dir="in"/>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54FD8083-8659-4E33-84C2-261E5FCEF23D}" type="slidenum">
              <a:rPr lang="en-US" altLang="en-US"/>
              <a:pPr>
                <a:defRPr/>
              </a:pPr>
              <a:t>‹#›</a:t>
            </a:fld>
            <a:endParaRPr lang="en-US" altLang="en-US"/>
          </a:p>
        </p:txBody>
      </p:sp>
    </p:spTree>
    <p:extLst>
      <p:ext uri="{BB962C8B-B14F-4D97-AF65-F5344CB8AC3E}">
        <p14:creationId xmlns:p14="http://schemas.microsoft.com/office/powerpoint/2010/main" val="173434225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D71C9956-3F51-4CD4-8B19-1AEBC9691035}" type="slidenum">
              <a:rPr lang="en-US" altLang="en-US"/>
              <a:pPr>
                <a:defRPr/>
              </a:pPr>
              <a:t>‹#›</a:t>
            </a:fld>
            <a:endParaRPr lang="en-US" altLang="en-US"/>
          </a:p>
        </p:txBody>
      </p:sp>
    </p:spTree>
    <p:extLst>
      <p:ext uri="{BB962C8B-B14F-4D97-AF65-F5344CB8AC3E}">
        <p14:creationId xmlns:p14="http://schemas.microsoft.com/office/powerpoint/2010/main" val="1901084220"/>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AFFA592D-7300-4B7E-B918-05AF21BA21E9}" type="slidenum">
              <a:rPr lang="en-US" altLang="en-US"/>
              <a:pPr>
                <a:defRPr/>
              </a:pPr>
              <a:t>‹#›</a:t>
            </a:fld>
            <a:endParaRPr lang="en-US" altLang="en-US"/>
          </a:p>
        </p:txBody>
      </p:sp>
    </p:spTree>
    <p:extLst>
      <p:ext uri="{BB962C8B-B14F-4D97-AF65-F5344CB8AC3E}">
        <p14:creationId xmlns:p14="http://schemas.microsoft.com/office/powerpoint/2010/main" val="316991372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E5FD87E3-CE64-462E-AC71-6566C88397EC}" type="slidenum">
              <a:rPr lang="en-US" altLang="en-US"/>
              <a:pPr>
                <a:defRPr/>
              </a:pPr>
              <a:t>‹#›</a:t>
            </a:fld>
            <a:endParaRPr lang="en-US" altLang="en-US"/>
          </a:p>
        </p:txBody>
      </p:sp>
    </p:spTree>
    <p:extLst>
      <p:ext uri="{BB962C8B-B14F-4D97-AF65-F5344CB8AC3E}">
        <p14:creationId xmlns:p14="http://schemas.microsoft.com/office/powerpoint/2010/main" val="362129894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3EBAE7FA-94D2-4548-B737-5F4FDB6021F8}" type="slidenum">
              <a:rPr lang="en-US" altLang="en-US"/>
              <a:pPr>
                <a:defRPr/>
              </a:pPr>
              <a:t>‹#›</a:t>
            </a:fld>
            <a:endParaRPr lang="en-US" altLang="en-US"/>
          </a:p>
        </p:txBody>
      </p:sp>
    </p:spTree>
    <p:extLst>
      <p:ext uri="{BB962C8B-B14F-4D97-AF65-F5344CB8AC3E}">
        <p14:creationId xmlns:p14="http://schemas.microsoft.com/office/powerpoint/2010/main" val="1280217746"/>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D9B9E021-D2B3-47D8-8BBB-8E3CF87AE76C}" type="slidenum">
              <a:rPr lang="en-US" altLang="en-US"/>
              <a:pPr>
                <a:defRPr/>
              </a:pPr>
              <a:t>‹#›</a:t>
            </a:fld>
            <a:endParaRPr lang="en-US" altLang="en-US"/>
          </a:p>
        </p:txBody>
      </p:sp>
    </p:spTree>
    <p:extLst>
      <p:ext uri="{BB962C8B-B14F-4D97-AF65-F5344CB8AC3E}">
        <p14:creationId xmlns:p14="http://schemas.microsoft.com/office/powerpoint/2010/main" val="1437326375"/>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D4768355-21FA-4402-9D70-A2360DDA8D3B}" type="slidenum">
              <a:rPr lang="en-US" altLang="en-US"/>
              <a:pPr>
                <a:defRPr/>
              </a:pPr>
              <a:t>‹#›</a:t>
            </a:fld>
            <a:endParaRPr lang="en-US" altLang="en-US"/>
          </a:p>
        </p:txBody>
      </p:sp>
    </p:spTree>
    <p:extLst>
      <p:ext uri="{BB962C8B-B14F-4D97-AF65-F5344CB8AC3E}">
        <p14:creationId xmlns:p14="http://schemas.microsoft.com/office/powerpoint/2010/main" val="3683849249"/>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55068986-9F1A-40FA-BC1A-60925340CF8A}" type="slidenum">
              <a:rPr lang="en-US" altLang="en-US"/>
              <a:pPr>
                <a:defRPr/>
              </a:pPr>
              <a:t>‹#›</a:t>
            </a:fld>
            <a:endParaRPr lang="en-US" altLang="en-US"/>
          </a:p>
        </p:txBody>
      </p:sp>
    </p:spTree>
    <p:extLst>
      <p:ext uri="{BB962C8B-B14F-4D97-AF65-F5344CB8AC3E}">
        <p14:creationId xmlns:p14="http://schemas.microsoft.com/office/powerpoint/2010/main" val="4146720056"/>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98403A2F-B3EE-4E87-ADD5-9DD6093950B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370" r:id="rId1"/>
    <p:sldLayoutId id="2147485371" r:id="rId2"/>
    <p:sldLayoutId id="2147485372" r:id="rId3"/>
    <p:sldLayoutId id="2147485373" r:id="rId4"/>
    <p:sldLayoutId id="2147485374" r:id="rId5"/>
    <p:sldLayoutId id="2147485375" r:id="rId6"/>
    <p:sldLayoutId id="2147485376" r:id="rId7"/>
    <p:sldLayoutId id="2147485377" r:id="rId8"/>
    <p:sldLayoutId id="2147485378" r:id="rId9"/>
    <p:sldLayoutId id="2147485379" r:id="rId10"/>
    <p:sldLayoutId id="2147485380" r:id="rId11"/>
    <p:sldLayoutId id="2147485381" r:id="rId12"/>
  </p:sldLayoutIdLst>
  <p:transition/>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1264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pPr>
              <a:defRPr/>
            </a:pPr>
            <a:endParaRPr lang="en-US" altLang="en-US"/>
          </a:p>
        </p:txBody>
      </p:sp>
      <p:sp>
        <p:nvSpPr>
          <p:cNvPr id="11264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a:defRPr/>
            </a:pPr>
            <a:endParaRPr lang="en-US" altLang="en-US"/>
          </a:p>
        </p:txBody>
      </p:sp>
      <p:sp>
        <p:nvSpPr>
          <p:cNvPr id="11264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C6B40E06-DF38-48DE-A347-4BE82A2CAF9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382" r:id="rId1"/>
    <p:sldLayoutId id="2147485383" r:id="rId2"/>
  </p:sldLayoutIdLst>
  <p:transition>
    <p:zoom dir="in"/>
  </p:transition>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hyperlink" Target="//upload.wikimedia.org/wikipedia/commons/b/bc/Hopkinsp.jpg" TargetMode="External"/><Relationship Id="rId2" Type="http://schemas.openxmlformats.org/officeDocument/2006/relationships/notesSlide" Target="../notesSlides/notesSlide16.xml"/><Relationship Id="rId1" Type="http://schemas.openxmlformats.org/officeDocument/2006/relationships/slideLayout" Target="../slideLayouts/slideLayout14.xml"/><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hyperlink" Target="http://neurobusiness.files.wordpress.com/2009/05/robert-h-frank.jpg" TargetMode="External"/><Relationship Id="rId2" Type="http://schemas.openxmlformats.org/officeDocument/2006/relationships/notesSlide" Target="../notesSlides/notesSlide25.xml"/><Relationship Id="rId1" Type="http://schemas.openxmlformats.org/officeDocument/2006/relationships/slideLayout" Target="../slideLayouts/slideLayout13.xml"/><Relationship Id="rId5" Type="http://schemas.openxmlformats.org/officeDocument/2006/relationships/image" Target="../media/image21.jpeg"/><Relationship Id="rId4" Type="http://schemas.openxmlformats.org/officeDocument/2006/relationships/image" Target="../media/image20.jpeg"/></Relationships>
</file>

<file path=ppt/slides/_rels/slide26.xml.rels><?xml version="1.0" encoding="UTF-8" standalone="yes"?>
<Relationships xmlns="http://schemas.openxmlformats.org/package/2006/relationships"><Relationship Id="rId3" Type="http://schemas.openxmlformats.org/officeDocument/2006/relationships/hyperlink" Target="http://neurobusiness.files.wordpress.com/2009/05/robert-h-frank.jpg" TargetMode="External"/><Relationship Id="rId2" Type="http://schemas.openxmlformats.org/officeDocument/2006/relationships/notesSlide" Target="../notesSlides/notesSlide26.xml"/><Relationship Id="rId1" Type="http://schemas.openxmlformats.org/officeDocument/2006/relationships/slideLayout" Target="../slideLayouts/slideLayout13.xml"/><Relationship Id="rId4" Type="http://schemas.openxmlformats.org/officeDocument/2006/relationships/image" Target="../media/image20.jpeg"/></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ANd9GcSpGOkk3Ub3-WHy3AH65UEZAs2OdJ-MDH7IhS6hynyc1_dSwmvkl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 y="-3175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ext Box 3"/>
          <p:cNvSpPr txBox="1">
            <a:spLocks noChangeArrowheads="1"/>
          </p:cNvSpPr>
          <p:nvPr/>
        </p:nvSpPr>
        <p:spPr bwMode="auto">
          <a:xfrm>
            <a:off x="685800" y="609600"/>
            <a:ext cx="858043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3600" b="1">
                <a:solidFill>
                  <a:schemeClr val="bg1"/>
                </a:solidFill>
                <a:latin typeface="Rockwell" pitchFamily="18" charset="0"/>
              </a:rPr>
              <a:t>Understanding our Political Economy</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18"/>
          <p:cNvSpPr txBox="1">
            <a:spLocks noChangeArrowheads="1"/>
          </p:cNvSpPr>
          <p:nvPr/>
        </p:nvSpPr>
        <p:spPr bwMode="auto">
          <a:xfrm>
            <a:off x="762000" y="914400"/>
            <a:ext cx="7137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latin typeface="Rockwell" pitchFamily="18" charset="0"/>
              </a:rPr>
              <a:t>Neoclassical Economic Theory</a:t>
            </a:r>
          </a:p>
        </p:txBody>
      </p:sp>
      <p:pic>
        <p:nvPicPr>
          <p:cNvPr id="24579" name="Picture 20" descr="ANd9GcQ4p-S7P9ShjbdOqoZiZnecR6x9Xd5k15rVfVck5zZE16niAxTQ4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2133600"/>
            <a:ext cx="41148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Text Box 21"/>
          <p:cNvSpPr txBox="1">
            <a:spLocks noChangeArrowheads="1"/>
          </p:cNvSpPr>
          <p:nvPr/>
        </p:nvSpPr>
        <p:spPr bwMode="auto">
          <a:xfrm>
            <a:off x="609600" y="3124200"/>
            <a:ext cx="29718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a:latin typeface="Rockwell" pitchFamily="18" charset="0"/>
              </a:rPr>
              <a:t>Factors of Production: Labor and Capital</a:t>
            </a:r>
          </a:p>
        </p:txBody>
      </p:sp>
      <p:sp>
        <p:nvSpPr>
          <p:cNvPr id="24581" name="Text Box 22"/>
          <p:cNvSpPr txBox="1">
            <a:spLocks noChangeArrowheads="1"/>
          </p:cNvSpPr>
          <p:nvPr/>
        </p:nvSpPr>
        <p:spPr bwMode="auto">
          <a:xfrm>
            <a:off x="5410200" y="3810000"/>
            <a:ext cx="15271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latin typeface="Rockwell" pitchFamily="18" charset="0"/>
              </a:rPr>
              <a:t>LAND</a:t>
            </a:r>
          </a:p>
        </p:txBody>
      </p:sp>
    </p:spTree>
  </p:cSld>
  <p:clrMapOvr>
    <a:masterClrMapping/>
  </p:clrMapOvr>
  <p:transition>
    <p:zoom dir="in"/>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What is Neo-Classical Economics? Definition and Mean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838200"/>
            <a:ext cx="4314825" cy="488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dir="in"/>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9" descr="read-san-diego-parcel-map-800x8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Text Box 10"/>
          <p:cNvSpPr txBox="1">
            <a:spLocks noChangeArrowheads="1"/>
          </p:cNvSpPr>
          <p:nvPr/>
        </p:nvSpPr>
        <p:spPr bwMode="auto">
          <a:xfrm>
            <a:off x="381000" y="4648200"/>
            <a:ext cx="7620000"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chemeClr val="bg1"/>
                </a:solidFill>
                <a:latin typeface="Rockwell" pitchFamily="18" charset="0"/>
              </a:rPr>
              <a:t>RENT -- the return to the differential quality of land and/or its locational advantage</a:t>
            </a:r>
          </a:p>
        </p:txBody>
      </p:sp>
    </p:spTree>
  </p:cSld>
  <p:clrMapOvr>
    <a:masterClrMapping/>
  </p:clrMapOvr>
  <p:transition>
    <p:zoom dir="in"/>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5" descr="Mason Gaffne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0625" y="0"/>
            <a:ext cx="54133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Text Box 8"/>
          <p:cNvSpPr txBox="1">
            <a:spLocks noChangeArrowheads="1"/>
          </p:cNvSpPr>
          <p:nvPr/>
        </p:nvSpPr>
        <p:spPr bwMode="auto">
          <a:xfrm>
            <a:off x="822325" y="32369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30724" name="Text Box 9"/>
          <p:cNvSpPr txBox="1">
            <a:spLocks noChangeArrowheads="1"/>
          </p:cNvSpPr>
          <p:nvPr/>
        </p:nvSpPr>
        <p:spPr bwMode="auto">
          <a:xfrm>
            <a:off x="669925" y="32369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30725" name="Text Box 10"/>
          <p:cNvSpPr txBox="1">
            <a:spLocks noChangeArrowheads="1"/>
          </p:cNvSpPr>
          <p:nvPr/>
        </p:nvSpPr>
        <p:spPr bwMode="auto">
          <a:xfrm>
            <a:off x="609600" y="3200400"/>
            <a:ext cx="24733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a:latin typeface="Rockwell" pitchFamily="18" charset="0"/>
              </a:rPr>
              <a:t>Mason Gaffney</a:t>
            </a:r>
          </a:p>
        </p:txBody>
      </p:sp>
    </p:spTree>
  </p:cSld>
  <p:clrMapOvr>
    <a:masterClrMapping/>
  </p:clrMapOvr>
  <p:transition>
    <p:zoom dir="in"/>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ctrTitle"/>
          </p:nvPr>
        </p:nvSpPr>
        <p:spPr>
          <a:xfrm>
            <a:off x="762000" y="838200"/>
            <a:ext cx="5334000" cy="3886200"/>
          </a:xfrm>
        </p:spPr>
        <p:txBody>
          <a:bodyPr anchor="ctr"/>
          <a:lstStyle/>
          <a:p>
            <a:pPr algn="l" eaLnBrk="1" hangingPunct="1"/>
            <a:r>
              <a:rPr lang="en-US" altLang="en-US" sz="2400" b="1" smtClean="0">
                <a:latin typeface="Rockwell" pitchFamily="18" charset="0"/>
              </a:rPr>
              <a:t>“[John Bates Clark] did not stop at subsuming land in capital. He also makes a great point that wages are rent, too. The policy implication is that wages would make a good tax base. Seligman carried this forward into the income tax, leading to the present tax system which raises much more from payrolls than property.”</a:t>
            </a:r>
          </a:p>
        </p:txBody>
      </p:sp>
      <p:sp>
        <p:nvSpPr>
          <p:cNvPr id="32771" name="Text Box 3"/>
          <p:cNvSpPr txBox="1">
            <a:spLocks noChangeArrowheads="1"/>
          </p:cNvSpPr>
          <p:nvPr/>
        </p:nvSpPr>
        <p:spPr bwMode="auto">
          <a:xfrm>
            <a:off x="2362200" y="5867400"/>
            <a:ext cx="6096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000" b="1">
                <a:latin typeface="Rockwell" pitchFamily="18" charset="0"/>
              </a:rPr>
              <a:t>Mason Gaffney. </a:t>
            </a:r>
            <a:r>
              <a:rPr lang="en-US" altLang="en-US" sz="2000" b="1" i="1">
                <a:latin typeface="Rockwell" pitchFamily="18" charset="0"/>
              </a:rPr>
              <a:t>The Corruption of Economics</a:t>
            </a:r>
            <a:r>
              <a:rPr lang="en-US" altLang="en-US" sz="2000" b="1">
                <a:latin typeface="Rockwell" pitchFamily="18" charset="0"/>
              </a:rPr>
              <a:t>, 1994, p. 59</a:t>
            </a:r>
          </a:p>
        </p:txBody>
      </p:sp>
      <p:pic>
        <p:nvPicPr>
          <p:cNvPr id="32772" name="Picture 4" descr="Mason Gaffne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1676400"/>
            <a:ext cx="1863725"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dir="in"/>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group_puzzle5979286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79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Text Box 3"/>
          <p:cNvSpPr txBox="1">
            <a:spLocks noChangeArrowheads="1"/>
          </p:cNvSpPr>
          <p:nvPr/>
        </p:nvSpPr>
        <p:spPr bwMode="auto">
          <a:xfrm>
            <a:off x="898525" y="117475"/>
            <a:ext cx="4222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a:latin typeface="Rockwell" pitchFamily="18" charset="0"/>
              </a:rPr>
              <a:t>C</a:t>
            </a:r>
          </a:p>
        </p:txBody>
      </p:sp>
      <p:sp>
        <p:nvSpPr>
          <p:cNvPr id="34820" name="Text Box 4"/>
          <p:cNvSpPr txBox="1">
            <a:spLocks noChangeArrowheads="1"/>
          </p:cNvSpPr>
          <p:nvPr/>
        </p:nvSpPr>
        <p:spPr bwMode="auto">
          <a:xfrm>
            <a:off x="2209800" y="1219200"/>
            <a:ext cx="4730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a:latin typeface="Rockwell" pitchFamily="18" charset="0"/>
              </a:rPr>
              <a:t>A</a:t>
            </a:r>
          </a:p>
        </p:txBody>
      </p:sp>
      <p:sp>
        <p:nvSpPr>
          <p:cNvPr id="34821" name="Text Box 5"/>
          <p:cNvSpPr txBox="1">
            <a:spLocks noChangeArrowheads="1"/>
          </p:cNvSpPr>
          <p:nvPr/>
        </p:nvSpPr>
        <p:spPr bwMode="auto">
          <a:xfrm>
            <a:off x="3352800" y="2895600"/>
            <a:ext cx="30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a:latin typeface="Rockwell" pitchFamily="18" charset="0"/>
              </a:rPr>
              <a:t>P</a:t>
            </a:r>
          </a:p>
        </p:txBody>
      </p:sp>
      <p:sp>
        <p:nvSpPr>
          <p:cNvPr id="34822" name="Text Box 6"/>
          <p:cNvSpPr txBox="1">
            <a:spLocks noChangeArrowheads="1"/>
          </p:cNvSpPr>
          <p:nvPr/>
        </p:nvSpPr>
        <p:spPr bwMode="auto">
          <a:xfrm>
            <a:off x="4953000" y="4495800"/>
            <a:ext cx="30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a:latin typeface="Rockwell" pitchFamily="18" charset="0"/>
              </a:rPr>
              <a:t>I</a:t>
            </a:r>
          </a:p>
        </p:txBody>
      </p:sp>
      <p:sp>
        <p:nvSpPr>
          <p:cNvPr id="34823" name="Text Box 7"/>
          <p:cNvSpPr txBox="1">
            <a:spLocks noChangeArrowheads="1"/>
          </p:cNvSpPr>
          <p:nvPr/>
        </p:nvSpPr>
        <p:spPr bwMode="auto">
          <a:xfrm>
            <a:off x="2819400" y="5486400"/>
            <a:ext cx="38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a:latin typeface="Rockwell" pitchFamily="18" charset="0"/>
              </a:rPr>
              <a:t>T</a:t>
            </a:r>
          </a:p>
        </p:txBody>
      </p:sp>
      <p:sp>
        <p:nvSpPr>
          <p:cNvPr id="34824" name="Text Box 8"/>
          <p:cNvSpPr txBox="1">
            <a:spLocks noChangeArrowheads="1"/>
          </p:cNvSpPr>
          <p:nvPr/>
        </p:nvSpPr>
        <p:spPr bwMode="auto">
          <a:xfrm>
            <a:off x="6629400" y="5715000"/>
            <a:ext cx="38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a:latin typeface="Rockwell" pitchFamily="18" charset="0"/>
              </a:rPr>
              <a:t>A</a:t>
            </a:r>
          </a:p>
        </p:txBody>
      </p:sp>
      <p:sp>
        <p:nvSpPr>
          <p:cNvPr id="34825" name="Text Box 9"/>
          <p:cNvSpPr txBox="1">
            <a:spLocks noChangeArrowheads="1"/>
          </p:cNvSpPr>
          <p:nvPr/>
        </p:nvSpPr>
        <p:spPr bwMode="auto">
          <a:xfrm>
            <a:off x="7772400" y="4495800"/>
            <a:ext cx="38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a:solidFill>
                  <a:schemeClr val="bg1"/>
                </a:solidFill>
                <a:latin typeface="Rockwell" pitchFamily="18" charset="0"/>
              </a:rPr>
              <a:t>L</a:t>
            </a:r>
          </a:p>
        </p:txBody>
      </p:sp>
    </p:spTree>
  </p:cSld>
  <p:clrMapOvr>
    <a:masterClrMapping/>
  </p:clrMapOvr>
  <p:transition>
    <p:zoom dir="in"/>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5" descr="File:Hopkinsp.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37000" y="0"/>
            <a:ext cx="52863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Text Box 6"/>
          <p:cNvSpPr txBox="1">
            <a:spLocks noChangeArrowheads="1"/>
          </p:cNvSpPr>
          <p:nvPr/>
        </p:nvSpPr>
        <p:spPr bwMode="auto">
          <a:xfrm>
            <a:off x="822325" y="3013075"/>
            <a:ext cx="2343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a:latin typeface="Rockwell" pitchFamily="18" charset="0"/>
              </a:rPr>
              <a:t>Johns Hopkins</a:t>
            </a:r>
          </a:p>
        </p:txBody>
      </p:sp>
    </p:spTree>
  </p:cSld>
  <p:clrMapOvr>
    <a:masterClrMapping/>
  </p:clrMapOvr>
  <p:transition>
    <p:zoom dir="in"/>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6"/>
          <p:cNvSpPr txBox="1">
            <a:spLocks noChangeArrowheads="1"/>
          </p:cNvSpPr>
          <p:nvPr/>
        </p:nvSpPr>
        <p:spPr bwMode="auto">
          <a:xfrm>
            <a:off x="838200" y="2971800"/>
            <a:ext cx="2438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a:latin typeface="Rockwell" pitchFamily="18" charset="0"/>
              </a:rPr>
              <a:t>Richard Ely</a:t>
            </a:r>
          </a:p>
        </p:txBody>
      </p:sp>
      <p:pic>
        <p:nvPicPr>
          <p:cNvPr id="38915" name="Picture 20" descr="el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02100" y="0"/>
            <a:ext cx="50419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dir="in"/>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6" descr="lse-1930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8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Text Box 7"/>
          <p:cNvSpPr txBox="1">
            <a:spLocks noChangeArrowheads="1"/>
          </p:cNvSpPr>
          <p:nvPr/>
        </p:nvSpPr>
        <p:spPr bwMode="auto">
          <a:xfrm>
            <a:off x="1600200" y="2895600"/>
            <a:ext cx="57150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3600" b="1">
                <a:solidFill>
                  <a:schemeClr val="bg1"/>
                </a:solidFill>
                <a:latin typeface="Rockwell" pitchFamily="18" charset="0"/>
              </a:rPr>
              <a:t>Economics: Science or Something Else?</a:t>
            </a:r>
          </a:p>
        </p:txBody>
      </p:sp>
    </p:spTree>
  </p:cSld>
  <p:clrMapOvr>
    <a:masterClrMapping/>
  </p:clrMapOvr>
  <p:transition>
    <p:zoom dir="in"/>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12" descr="brown-harry-gunnis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76200"/>
            <a:ext cx="65579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dir="in"/>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ANd9GcSpGOkk3Ub3-WHy3AH65UEZAs2OdJ-MDH7IhS6hynyc1_dSwmvkl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 y="-3175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ext Box 3"/>
          <p:cNvSpPr txBox="1">
            <a:spLocks noChangeArrowheads="1"/>
          </p:cNvSpPr>
          <p:nvPr/>
        </p:nvSpPr>
        <p:spPr bwMode="auto">
          <a:xfrm>
            <a:off x="2971800" y="533400"/>
            <a:ext cx="2762250"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3600" b="1">
                <a:solidFill>
                  <a:schemeClr val="bg1"/>
                </a:solidFill>
                <a:latin typeface="Rockwell" pitchFamily="18" charset="0"/>
              </a:rPr>
              <a:t>LECTURE 2</a:t>
            </a:r>
          </a:p>
        </p:txBody>
      </p:sp>
      <p:sp>
        <p:nvSpPr>
          <p:cNvPr id="8196" name="Text Box 3"/>
          <p:cNvSpPr txBox="1">
            <a:spLocks noChangeArrowheads="1"/>
          </p:cNvSpPr>
          <p:nvPr/>
        </p:nvSpPr>
        <p:spPr bwMode="auto">
          <a:xfrm>
            <a:off x="685800" y="1179513"/>
            <a:ext cx="7924800"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3600" b="1">
                <a:solidFill>
                  <a:schemeClr val="bg1"/>
                </a:solidFill>
                <a:latin typeface="Rockwell" pitchFamily="18" charset="0"/>
              </a:rPr>
              <a:t>Economists Debate Theory and Policy </a:t>
            </a:r>
          </a:p>
        </p:txBody>
      </p:sp>
    </p:spTree>
  </p:cSld>
  <p:clrMapOvr>
    <a:masterClrMapping/>
  </p:clrMapOvr>
  <p:transition>
    <p:zoom dir="in"/>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ctrTitle"/>
          </p:nvPr>
        </p:nvSpPr>
        <p:spPr>
          <a:xfrm>
            <a:off x="533400" y="762000"/>
            <a:ext cx="5867400" cy="5105400"/>
          </a:xfrm>
        </p:spPr>
        <p:txBody>
          <a:bodyPr anchor="ctr"/>
          <a:lstStyle/>
          <a:p>
            <a:pPr algn="l" eaLnBrk="1" hangingPunct="1"/>
            <a:r>
              <a:rPr lang="en-US" altLang="en-US" sz="2400" b="1" smtClean="0">
                <a:latin typeface="Rockwell" pitchFamily="18" charset="0"/>
              </a:rPr>
              <a:t>“The conclusions reached in economics may, in case they come to be widely understood, seriously affect the interests of various persons and classes. And if these classes are numerous or influential, they are fairly certain to find spokesmen who can give effective expression to their dissent. Such expression may not be scientific but it will often be couched in forceful rhetoric and be reasonably plausible.”</a:t>
            </a:r>
          </a:p>
        </p:txBody>
      </p:sp>
      <p:pic>
        <p:nvPicPr>
          <p:cNvPr id="45059" name="Picture 8" descr="ANd9GcQH9C-mUnwBaY8CFrXjZHTcCCKdJaH2EsReArC4WXvT2ELeVj6A5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2057400"/>
            <a:ext cx="2095500" cy="218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0" name="Text Box 9"/>
          <p:cNvSpPr txBox="1">
            <a:spLocks noChangeArrowheads="1"/>
          </p:cNvSpPr>
          <p:nvPr/>
        </p:nvSpPr>
        <p:spPr bwMode="auto">
          <a:xfrm>
            <a:off x="2286000" y="5943600"/>
            <a:ext cx="5943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b="1">
                <a:latin typeface="Rockwell" pitchFamily="18" charset="0"/>
              </a:rPr>
              <a:t>Harry Gunnison Brown.  </a:t>
            </a:r>
            <a:r>
              <a:rPr lang="en-US" altLang="en-US" sz="1800" b="1" i="1">
                <a:latin typeface="Rockwell" pitchFamily="18" charset="0"/>
              </a:rPr>
              <a:t>Economic Science and the Common Welfare</a:t>
            </a:r>
            <a:r>
              <a:rPr lang="en-US" altLang="en-US" sz="1800" b="1">
                <a:latin typeface="Rockwell" pitchFamily="18" charset="0"/>
              </a:rPr>
              <a:t>, 1925, p. 5</a:t>
            </a:r>
          </a:p>
        </p:txBody>
      </p:sp>
    </p:spTree>
  </p:cSld>
  <p:clrMapOvr>
    <a:masterClrMapping/>
  </p:clrMapOvr>
  <p:transition>
    <p:zoom dir="in"/>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5"/>
          <p:cNvSpPr txBox="1">
            <a:spLocks noChangeArrowheads="1"/>
          </p:cNvSpPr>
          <p:nvPr/>
        </p:nvSpPr>
        <p:spPr bwMode="auto">
          <a:xfrm>
            <a:off x="914400" y="3657600"/>
            <a:ext cx="304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a:latin typeface="Rockwell" pitchFamily="18" charset="0"/>
              </a:rPr>
              <a:t>Glenn E. Hoover</a:t>
            </a:r>
          </a:p>
        </p:txBody>
      </p:sp>
      <p:pic>
        <p:nvPicPr>
          <p:cNvPr id="47107" name="Picture 7" descr="hoover-glenn-195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05313" y="0"/>
            <a:ext cx="473868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dir="in"/>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ctrTitle"/>
          </p:nvPr>
        </p:nvSpPr>
        <p:spPr>
          <a:xfrm>
            <a:off x="990600" y="990600"/>
            <a:ext cx="5140325" cy="4114800"/>
          </a:xfrm>
        </p:spPr>
        <p:txBody>
          <a:bodyPr anchor="ctr"/>
          <a:lstStyle/>
          <a:p>
            <a:pPr algn="l" eaLnBrk="1" hangingPunct="1"/>
            <a:r>
              <a:rPr lang="en-US" altLang="en-US" sz="2400" b="1" smtClean="0">
                <a:latin typeface="Rockwell" pitchFamily="18" charset="0"/>
              </a:rPr>
              <a:t>“The failure to distinguish between land and the products of labor is not, as many believe an ancient error, but is a relatively recent one.  …It took a lot of sophistry and obfuscation to make men believe that a free gift of nature should be treated in the same way as are the products of their own labor.”</a:t>
            </a:r>
          </a:p>
        </p:txBody>
      </p:sp>
      <p:sp>
        <p:nvSpPr>
          <p:cNvPr id="49155" name="Text Box 4"/>
          <p:cNvSpPr txBox="1">
            <a:spLocks noChangeArrowheads="1"/>
          </p:cNvSpPr>
          <p:nvPr/>
        </p:nvSpPr>
        <p:spPr bwMode="auto">
          <a:xfrm>
            <a:off x="1219200" y="5715000"/>
            <a:ext cx="75438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b="1">
                <a:latin typeface="Rockwell" pitchFamily="18" charset="0"/>
              </a:rPr>
              <a:t>Glenn E. Hoover, Prof. of Economics, Mills College, Oakland, CA. From a banquet Speech delivered in 1951</a:t>
            </a:r>
            <a:r>
              <a:rPr lang="en-US" altLang="en-US" sz="1800"/>
              <a:t/>
            </a:r>
            <a:br>
              <a:rPr lang="en-US" altLang="en-US" sz="1800"/>
            </a:br>
            <a:endParaRPr lang="en-US" altLang="en-US" sz="1800"/>
          </a:p>
        </p:txBody>
      </p:sp>
      <p:pic>
        <p:nvPicPr>
          <p:cNvPr id="49156" name="Picture 6" descr="hoover-glenn-195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1828800"/>
            <a:ext cx="1557338"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dir="in"/>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5" descr="1146393129_713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dir="in"/>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3" descr="1146393129_713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1" name="Rectangle 4"/>
          <p:cNvSpPr>
            <a:spLocks noChangeArrowheads="1"/>
          </p:cNvSpPr>
          <p:nvPr/>
        </p:nvSpPr>
        <p:spPr bwMode="auto">
          <a:xfrm>
            <a:off x="533400" y="2590800"/>
            <a:ext cx="3200400"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b="1">
                <a:solidFill>
                  <a:schemeClr val="bg1"/>
                </a:solidFill>
                <a:latin typeface="Rockwell" pitchFamily="18" charset="0"/>
              </a:rPr>
              <a:t>“Economics is extremely useful as a form of employment for economists.”</a:t>
            </a:r>
          </a:p>
          <a:p>
            <a:pPr>
              <a:spcBef>
                <a:spcPct val="50000"/>
              </a:spcBef>
              <a:buFontTx/>
              <a:buNone/>
            </a:pPr>
            <a:endParaRPr lang="en-US" altLang="en-US" sz="2800" b="1">
              <a:solidFill>
                <a:schemeClr val="bg1"/>
              </a:solidFill>
              <a:latin typeface="Rockwell" pitchFamily="18" charset="0"/>
            </a:endParaRPr>
          </a:p>
        </p:txBody>
      </p:sp>
    </p:spTree>
  </p:cSld>
  <p:clrMapOvr>
    <a:masterClrMapping/>
  </p:clrMapOvr>
  <p:transition>
    <p:zoom dir="in"/>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16" descr="Robert H. Frank">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57513" y="0"/>
            <a:ext cx="621823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299" name="Picture 18" descr="978007323059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762000"/>
            <a:ext cx="2943225"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dir="in"/>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ctrTitle"/>
          </p:nvPr>
        </p:nvSpPr>
        <p:spPr>
          <a:xfrm>
            <a:off x="685800" y="914400"/>
            <a:ext cx="4724400" cy="4191000"/>
          </a:xfrm>
        </p:spPr>
        <p:txBody>
          <a:bodyPr anchor="ctr"/>
          <a:lstStyle/>
          <a:p>
            <a:pPr algn="l" eaLnBrk="1" hangingPunct="1"/>
            <a:r>
              <a:rPr lang="en-US" altLang="en-US" sz="2400" b="1" smtClean="0">
                <a:latin typeface="Rockwell" pitchFamily="18" charset="0"/>
              </a:rPr>
              <a:t>“Studies have shown that when students are tested about their knowledge of basic economic principles six months after completing an introductory economics course, they score no better, on average, than those who never took the course.”</a:t>
            </a:r>
            <a:endParaRPr lang="en-US" altLang="en-US" sz="2400" b="1" i="1" smtClean="0">
              <a:solidFill>
                <a:schemeClr val="tx1"/>
              </a:solidFill>
              <a:latin typeface="Rockwell" pitchFamily="18" charset="0"/>
            </a:endParaRPr>
          </a:p>
        </p:txBody>
      </p:sp>
      <p:sp>
        <p:nvSpPr>
          <p:cNvPr id="57347" name="Text Box 3"/>
          <p:cNvSpPr txBox="1">
            <a:spLocks noChangeArrowheads="1"/>
          </p:cNvSpPr>
          <p:nvPr/>
        </p:nvSpPr>
        <p:spPr bwMode="auto">
          <a:xfrm>
            <a:off x="1295400" y="5867400"/>
            <a:ext cx="6858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b="1">
                <a:latin typeface="Rockwell" pitchFamily="18" charset="0"/>
              </a:rPr>
              <a:t>Robert H. Frank. “The Dismal Science, Dismally Taught,” </a:t>
            </a:r>
            <a:r>
              <a:rPr lang="en-US" altLang="en-US" sz="1800" b="1" i="1">
                <a:latin typeface="Rockwell" pitchFamily="18" charset="0"/>
              </a:rPr>
              <a:t>The New York Times</a:t>
            </a:r>
            <a:r>
              <a:rPr lang="en-US" altLang="en-US" sz="1800" b="1">
                <a:latin typeface="Rockwell" pitchFamily="18" charset="0"/>
              </a:rPr>
              <a:t>, August 12, 2007</a:t>
            </a:r>
          </a:p>
        </p:txBody>
      </p:sp>
      <p:pic>
        <p:nvPicPr>
          <p:cNvPr id="57348" name="Picture 5" descr="Robert H. Frank">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88038" y="1752600"/>
            <a:ext cx="207327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dir="in"/>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ANd9GcSpGOkk3Ub3-WHy3AH65UEZAs2OdJ-MDH7IhS6hynyc1_dSwmvkl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5" name="Text Box 4"/>
          <p:cNvSpPr txBox="1">
            <a:spLocks noChangeArrowheads="1"/>
          </p:cNvSpPr>
          <p:nvPr/>
        </p:nvSpPr>
        <p:spPr bwMode="auto">
          <a:xfrm>
            <a:off x="2203450" y="914400"/>
            <a:ext cx="4591050"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600" b="1">
                <a:solidFill>
                  <a:srgbClr val="FFFFFF"/>
                </a:solidFill>
                <a:latin typeface="Rockwell" pitchFamily="18" charset="0"/>
              </a:rPr>
              <a:t>END OF LECTURE 2</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CC99"/>
        </a:solidFill>
        <a:effectLst/>
      </p:bgPr>
    </p:bg>
    <p:spTree>
      <p:nvGrpSpPr>
        <p:cNvPr id="1" name=""/>
        <p:cNvGrpSpPr/>
        <p:nvPr/>
      </p:nvGrpSpPr>
      <p:grpSpPr>
        <a:xfrm>
          <a:off x="0" y="0"/>
          <a:ext cx="0" cy="0"/>
          <a:chOff x="0" y="0"/>
          <a:chExt cx="0" cy="0"/>
        </a:xfrm>
      </p:grpSpPr>
      <p:pic>
        <p:nvPicPr>
          <p:cNvPr id="10242" name="Picture 5" descr="004_ESA1_by_VerlagTrautmann&amp;VonSegger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25" y="1143000"/>
            <a:ext cx="9121775"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dir="in"/>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8" descr="Earl_Hall_Columbia_University_NY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8"/>
            <a:ext cx="9144000" cy="6861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Text Box 9"/>
          <p:cNvSpPr txBox="1">
            <a:spLocks noChangeArrowheads="1"/>
          </p:cNvSpPr>
          <p:nvPr/>
        </p:nvSpPr>
        <p:spPr bwMode="auto">
          <a:xfrm>
            <a:off x="457200" y="5943600"/>
            <a:ext cx="32893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a:solidFill>
                  <a:schemeClr val="bg1"/>
                </a:solidFill>
                <a:latin typeface="Rockwell" pitchFamily="18" charset="0"/>
              </a:rPr>
              <a:t>Columbia University</a:t>
            </a:r>
          </a:p>
        </p:txBody>
      </p:sp>
    </p:spTree>
  </p:cSld>
  <p:clrMapOvr>
    <a:masterClrMapping/>
  </p:clrMapOvr>
  <p:transition>
    <p:zoom dir="in"/>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descr="Portrait of E.R.A. Seligm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8838" y="0"/>
            <a:ext cx="58324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ext Box 5"/>
          <p:cNvSpPr txBox="1">
            <a:spLocks noChangeArrowheads="1"/>
          </p:cNvSpPr>
          <p:nvPr/>
        </p:nvSpPr>
        <p:spPr bwMode="auto">
          <a:xfrm>
            <a:off x="381000" y="3200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a:latin typeface="Rockwell" pitchFamily="18" charset="0"/>
              </a:rPr>
              <a:t>E.R.A. Seligman</a:t>
            </a:r>
          </a:p>
        </p:txBody>
      </p:sp>
    </p:spTree>
  </p:cSld>
  <p:clrMapOvr>
    <a:masterClrMapping/>
  </p:clrMapOvr>
  <p:transition>
    <p:zoom dir="in"/>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Photograph:John Bates Clar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0"/>
            <a:ext cx="5486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ext Box 3"/>
          <p:cNvSpPr txBox="1">
            <a:spLocks noChangeArrowheads="1"/>
          </p:cNvSpPr>
          <p:nvPr/>
        </p:nvSpPr>
        <p:spPr bwMode="auto">
          <a:xfrm>
            <a:off x="685800" y="3124200"/>
            <a:ext cx="2743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a:latin typeface="Rockwell" pitchFamily="18" charset="0"/>
              </a:rPr>
              <a:t>John Bates Clark</a:t>
            </a:r>
          </a:p>
        </p:txBody>
      </p:sp>
      <p:sp>
        <p:nvSpPr>
          <p:cNvPr id="16388" name="Text Box 4"/>
          <p:cNvSpPr txBox="1">
            <a:spLocks noChangeArrowheads="1"/>
          </p:cNvSpPr>
          <p:nvPr/>
        </p:nvSpPr>
        <p:spPr bwMode="auto">
          <a:xfrm>
            <a:off x="2286000" y="1447800"/>
            <a:ext cx="5791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Tree>
  </p:cSld>
  <p:clrMapOvr>
    <a:masterClrMapping/>
  </p:clrMapOvr>
  <p:transition>
    <p:zoom dir="in"/>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6"/>
          <p:cNvSpPr txBox="1">
            <a:spLocks noChangeArrowheads="1"/>
          </p:cNvSpPr>
          <p:nvPr/>
        </p:nvSpPr>
        <p:spPr bwMode="auto">
          <a:xfrm>
            <a:off x="609600" y="3124200"/>
            <a:ext cx="2743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a:latin typeface="Rockwell" pitchFamily="18" charset="0"/>
              </a:rPr>
              <a:t>Mason Gaffney</a:t>
            </a:r>
          </a:p>
        </p:txBody>
      </p:sp>
      <p:pic>
        <p:nvPicPr>
          <p:cNvPr id="18435" name="Picture 9" descr="Mason Gaffne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1588" y="0"/>
            <a:ext cx="54197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dir="in"/>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portrait of Allen Eat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1288" y="0"/>
            <a:ext cx="51943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Text Box 4"/>
          <p:cNvSpPr txBox="1">
            <a:spLocks noChangeArrowheads="1"/>
          </p:cNvSpPr>
          <p:nvPr/>
        </p:nvSpPr>
        <p:spPr bwMode="auto">
          <a:xfrm>
            <a:off x="990600" y="3200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a:latin typeface="Rockwell" pitchFamily="18" charset="0"/>
              </a:rPr>
              <a:t>Allen Eaton</a:t>
            </a:r>
          </a:p>
        </p:txBody>
      </p:sp>
    </p:spTree>
  </p:cSld>
  <p:clrMapOvr>
    <a:masterClrMapping/>
  </p:clrMapOvr>
  <p:transition>
    <p:zoom dir="in"/>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ctrTitle"/>
          </p:nvPr>
        </p:nvSpPr>
        <p:spPr>
          <a:xfrm>
            <a:off x="762000" y="838200"/>
            <a:ext cx="5181600" cy="4191000"/>
          </a:xfrm>
        </p:spPr>
        <p:txBody>
          <a:bodyPr anchor="ctr"/>
          <a:lstStyle/>
          <a:p>
            <a:pPr algn="l" eaLnBrk="1" hangingPunct="1"/>
            <a:r>
              <a:rPr lang="en-US" altLang="en-US" sz="2400" b="1" smtClean="0">
                <a:latin typeface="Rockwell" pitchFamily="18" charset="0"/>
              </a:rPr>
              <a:t>“Professor Allen Eaton was fired from the University of Oregon for successfully pushing a series of characteristically [Henry] Georgist measures: municipal ownership of the Eugene waterworks; taxation of waterpower sites; direct election of U.S. Senators; keeping valuable State-owned timberlands from being given to Southern Pacific.”</a:t>
            </a:r>
          </a:p>
        </p:txBody>
      </p:sp>
      <p:sp>
        <p:nvSpPr>
          <p:cNvPr id="22531" name="Text Box 4"/>
          <p:cNvSpPr txBox="1">
            <a:spLocks noChangeArrowheads="1"/>
          </p:cNvSpPr>
          <p:nvPr/>
        </p:nvSpPr>
        <p:spPr bwMode="auto">
          <a:xfrm>
            <a:off x="1905000" y="6019800"/>
            <a:ext cx="6705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b="1">
                <a:latin typeface="Rockwell" pitchFamily="18" charset="0"/>
              </a:rPr>
              <a:t>Mason Gaffney. </a:t>
            </a:r>
            <a:r>
              <a:rPr lang="en-US" altLang="en-US" sz="1800" b="1" i="1">
                <a:latin typeface="Rockwell" pitchFamily="18" charset="0"/>
              </a:rPr>
              <a:t>The Corruption of Economics</a:t>
            </a:r>
            <a:r>
              <a:rPr lang="en-US" altLang="en-US" sz="1800" b="1">
                <a:latin typeface="Rockwell" pitchFamily="18" charset="0"/>
              </a:rPr>
              <a:t>, 1994, p. 51</a:t>
            </a:r>
          </a:p>
        </p:txBody>
      </p:sp>
      <p:pic>
        <p:nvPicPr>
          <p:cNvPr id="22532" name="Picture 6" descr="Mason Gaffne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1981200"/>
            <a:ext cx="168592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dir="in"/>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1234</TotalTime>
  <Words>1756</Words>
  <Application>Microsoft Office PowerPoint</Application>
  <PresentationFormat>On-screen Show (4:3)</PresentationFormat>
  <Paragraphs>90</Paragraphs>
  <Slides>27</Slides>
  <Notes>27</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27</vt:i4>
      </vt:variant>
    </vt:vector>
  </HeadingPairs>
  <TitlesOfParts>
    <vt:vector size="32" baseType="lpstr">
      <vt:lpstr>Arial</vt:lpstr>
      <vt:lpstr>Rockwell</vt:lpstr>
      <vt:lpstr>Wingdings</vt:lpstr>
      <vt:lpstr>Default Design</vt:lpstr>
      <vt:lpstr>39_Default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“Professor Allen Eaton was fired from the University of Oregon for successfully pushing a series of characteristically [Henry] Georgist measures: municipal ownership of the Eugene waterworks; taxation of waterpower sites; direct election of U.S. Senators; keeping valuable State-owned timberlands from being given to Southern Pacific.”</vt:lpstr>
      <vt:lpstr>PowerPoint Presentation</vt:lpstr>
      <vt:lpstr>PowerPoint Presentation</vt:lpstr>
      <vt:lpstr>PowerPoint Presentation</vt:lpstr>
      <vt:lpstr>PowerPoint Presentation</vt:lpstr>
      <vt:lpstr>“[John Bates Clark] did not stop at subsuming land in capital. He also makes a great point that wages are rent, too. The policy implication is that wages would make a good tax base. Seligman carried this forward into the income tax, leading to the present tax system which raises much more from payrolls than property.”</vt:lpstr>
      <vt:lpstr>PowerPoint Presentation</vt:lpstr>
      <vt:lpstr>PowerPoint Presentation</vt:lpstr>
      <vt:lpstr>PowerPoint Presentation</vt:lpstr>
      <vt:lpstr>PowerPoint Presentation</vt:lpstr>
      <vt:lpstr>PowerPoint Presentation</vt:lpstr>
      <vt:lpstr>“The conclusions reached in economics may, in case they come to be widely understood, seriously affect the interests of various persons and classes. And if these classes are numerous or influential, they are fairly certain to find spokesmen who can give effective expression to their dissent. Such expression may not be scientific but it will often be couched in forceful rhetoric and be reasonably plausible.”</vt:lpstr>
      <vt:lpstr>PowerPoint Presentation</vt:lpstr>
      <vt:lpstr>“The failure to distinguish between land and the products of labor is not, as many believe an ancient error, but is a relatively recent one.  …It took a lot of sophistry and obfuscation to make men believe that a free gift of nature should be treated in the same way as are the products of their own labor.”</vt:lpstr>
      <vt:lpstr>PowerPoint Presentation</vt:lpstr>
      <vt:lpstr>PowerPoint Presentation</vt:lpstr>
      <vt:lpstr>PowerPoint Presentation</vt:lpstr>
      <vt:lpstr>“Studies have shown that when students are tested about their knowledge of basic economic principles six months after completing an introductory economics course, they score no better, on average, than those who never took the course.”</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 Dodson</dc:creator>
  <cp:lastModifiedBy>Owner</cp:lastModifiedBy>
  <cp:revision>108</cp:revision>
  <dcterms:created xsi:type="dcterms:W3CDTF">2010-08-28T01:18:10Z</dcterms:created>
  <dcterms:modified xsi:type="dcterms:W3CDTF">2023-06-12T22:55:41Z</dcterms:modified>
</cp:coreProperties>
</file>