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theme/theme22.xml" ContentType="application/vnd.openxmlformats-officedocument.theme+xml"/>
  <Override PartName="/ppt/slideLayouts/slideLayout35.xml" ContentType="application/vnd.openxmlformats-officedocument.presentationml.slideLayout+xml"/>
  <Override PartName="/ppt/theme/theme23.xml" ContentType="application/vnd.openxmlformats-officedocument.theme+xml"/>
  <Override PartName="/ppt/slideLayouts/slideLayout36.xml" ContentType="application/vnd.openxmlformats-officedocument.presentationml.slideLayout+xml"/>
  <Override PartName="/ppt/theme/theme24.xml" ContentType="application/vnd.openxmlformats-officedocument.theme+xml"/>
  <Override PartName="/ppt/slideLayouts/slideLayout37.xml" ContentType="application/vnd.openxmlformats-officedocument.presentationml.slideLayout+xml"/>
  <Override PartName="/ppt/theme/theme25.xml" ContentType="application/vnd.openxmlformats-officedocument.theme+xml"/>
  <Override PartName="/ppt/slideLayouts/slideLayout38.xml" ContentType="application/vnd.openxmlformats-officedocument.presentationml.slideLayout+xml"/>
  <Override PartName="/ppt/theme/theme26.xml" ContentType="application/vnd.openxmlformats-officedocument.theme+xml"/>
  <Override PartName="/ppt/slideLayouts/slideLayout39.xml" ContentType="application/vnd.openxmlformats-officedocument.presentationml.slideLayout+xml"/>
  <Override PartName="/ppt/theme/theme27.xml" ContentType="application/vnd.openxmlformats-officedocument.theme+xml"/>
  <Override PartName="/ppt/slideLayouts/slideLayout40.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theme/theme29.xml" ContentType="application/vnd.openxmlformats-officedocument.theme+xml"/>
  <Override PartName="/ppt/slideLayouts/slideLayout42.xml" ContentType="application/vnd.openxmlformats-officedocument.presentationml.slideLayout+xml"/>
  <Override PartName="/ppt/theme/theme30.xml" ContentType="application/vnd.openxmlformats-officedocument.theme+xml"/>
  <Override PartName="/ppt/slideLayouts/slideLayout43.xml" ContentType="application/vnd.openxmlformats-officedocument.presentationml.slideLayout+xml"/>
  <Override PartName="/ppt/theme/theme31.xml" ContentType="application/vnd.openxmlformats-officedocument.theme+xml"/>
  <Override PartName="/ppt/slideLayouts/slideLayout44.xml" ContentType="application/vnd.openxmlformats-officedocument.presentationml.slideLayout+xml"/>
  <Override PartName="/ppt/theme/theme3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81" r:id="rId2"/>
    <p:sldMasterId id="2147484083" r:id="rId3"/>
    <p:sldMasterId id="2147484085" r:id="rId4"/>
    <p:sldMasterId id="2147484087" r:id="rId5"/>
    <p:sldMasterId id="2147484089" r:id="rId6"/>
    <p:sldMasterId id="2147484091" r:id="rId7"/>
    <p:sldMasterId id="2147484093" r:id="rId8"/>
    <p:sldMasterId id="2147484095" r:id="rId9"/>
    <p:sldMasterId id="2147484097" r:id="rId10"/>
    <p:sldMasterId id="2147484099" r:id="rId11"/>
    <p:sldMasterId id="2147484101" r:id="rId12"/>
    <p:sldMasterId id="2147484103" r:id="rId13"/>
    <p:sldMasterId id="2147484105" r:id="rId14"/>
    <p:sldMasterId id="2147484107" r:id="rId15"/>
    <p:sldMasterId id="2147484109" r:id="rId16"/>
    <p:sldMasterId id="2147484111" r:id="rId17"/>
    <p:sldMasterId id="2147484113" r:id="rId18"/>
    <p:sldMasterId id="2147484115" r:id="rId19"/>
    <p:sldMasterId id="2147484117" r:id="rId20"/>
    <p:sldMasterId id="2147484119" r:id="rId21"/>
    <p:sldMasterId id="2147484121" r:id="rId22"/>
    <p:sldMasterId id="2147484123" r:id="rId23"/>
    <p:sldMasterId id="2147484125" r:id="rId24"/>
    <p:sldMasterId id="2147484127" r:id="rId25"/>
    <p:sldMasterId id="2147484129" r:id="rId26"/>
    <p:sldMasterId id="2147484131" r:id="rId27"/>
    <p:sldMasterId id="2147484133" r:id="rId28"/>
    <p:sldMasterId id="2147484137" r:id="rId29"/>
    <p:sldMasterId id="2147484139" r:id="rId30"/>
    <p:sldMasterId id="2147484141" r:id="rId31"/>
    <p:sldMasterId id="2147484149" r:id="rId32"/>
    <p:sldMasterId id="2147484157" r:id="rId33"/>
  </p:sldMasterIdLst>
  <p:notesMasterIdLst>
    <p:notesMasterId r:id="rId90"/>
  </p:notesMasterIdLst>
  <p:sldIdLst>
    <p:sldId id="334" r:id="rId34"/>
    <p:sldId id="259" r:id="rId35"/>
    <p:sldId id="613" r:id="rId36"/>
    <p:sldId id="614" r:id="rId37"/>
    <p:sldId id="615" r:id="rId38"/>
    <p:sldId id="616" r:id="rId39"/>
    <p:sldId id="617" r:id="rId40"/>
    <p:sldId id="618" r:id="rId41"/>
    <p:sldId id="619" r:id="rId42"/>
    <p:sldId id="620" r:id="rId43"/>
    <p:sldId id="621" r:id="rId44"/>
    <p:sldId id="622" r:id="rId45"/>
    <p:sldId id="623" r:id="rId46"/>
    <p:sldId id="624" r:id="rId47"/>
    <p:sldId id="625" r:id="rId48"/>
    <p:sldId id="626" r:id="rId49"/>
    <p:sldId id="627" r:id="rId50"/>
    <p:sldId id="628" r:id="rId51"/>
    <p:sldId id="629" r:id="rId52"/>
    <p:sldId id="630" r:id="rId53"/>
    <p:sldId id="631" r:id="rId54"/>
    <p:sldId id="632" r:id="rId55"/>
    <p:sldId id="633" r:id="rId56"/>
    <p:sldId id="635" r:id="rId57"/>
    <p:sldId id="636" r:id="rId58"/>
    <p:sldId id="637" r:id="rId59"/>
    <p:sldId id="638" r:id="rId60"/>
    <p:sldId id="639" r:id="rId61"/>
    <p:sldId id="640" r:id="rId62"/>
    <p:sldId id="641" r:id="rId63"/>
    <p:sldId id="642" r:id="rId64"/>
    <p:sldId id="643" r:id="rId65"/>
    <p:sldId id="644" r:id="rId66"/>
    <p:sldId id="645" r:id="rId67"/>
    <p:sldId id="646" r:id="rId68"/>
    <p:sldId id="647" r:id="rId69"/>
    <p:sldId id="648" r:id="rId70"/>
    <p:sldId id="649" r:id="rId71"/>
    <p:sldId id="650" r:id="rId72"/>
    <p:sldId id="651" r:id="rId73"/>
    <p:sldId id="652" r:id="rId74"/>
    <p:sldId id="653" r:id="rId75"/>
    <p:sldId id="654" r:id="rId76"/>
    <p:sldId id="655" r:id="rId77"/>
    <p:sldId id="656" r:id="rId78"/>
    <p:sldId id="657" r:id="rId79"/>
    <p:sldId id="658" r:id="rId80"/>
    <p:sldId id="659" r:id="rId81"/>
    <p:sldId id="660" r:id="rId82"/>
    <p:sldId id="661" r:id="rId83"/>
    <p:sldId id="663" r:id="rId84"/>
    <p:sldId id="664" r:id="rId85"/>
    <p:sldId id="665" r:id="rId86"/>
    <p:sldId id="669" r:id="rId87"/>
    <p:sldId id="673" r:id="rId88"/>
    <p:sldId id="674"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70614" autoAdjust="0"/>
  </p:normalViewPr>
  <p:slideViewPr>
    <p:cSldViewPr>
      <p:cViewPr varScale="1">
        <p:scale>
          <a:sx n="53" d="100"/>
          <a:sy n="53" d="100"/>
        </p:scale>
        <p:origin x="66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slide" Target="slides/slide43.xml"/><Relationship Id="rId84" Type="http://schemas.openxmlformats.org/officeDocument/2006/relationships/slide" Target="slides/slide51.xml"/><Relationship Id="rId89"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696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3D91E7-AF2B-467B-B767-7FE2B8045559}" type="slidenum">
              <a:rPr lang="en-US" altLang="en-US"/>
              <a:pPr>
                <a:defRPr/>
              </a:pPr>
              <a:t>‹#›</a:t>
            </a:fld>
            <a:endParaRPr lang="en-US" altLang="en-US"/>
          </a:p>
        </p:txBody>
      </p:sp>
    </p:spTree>
    <p:extLst>
      <p:ext uri="{BB962C8B-B14F-4D97-AF65-F5344CB8AC3E}">
        <p14:creationId xmlns:p14="http://schemas.microsoft.com/office/powerpoint/2010/main" val="2025491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999848-3389-4A35-AFC1-73069B848806}" type="slidenum">
              <a:rPr lang="en-US" altLang="en-US" smtClean="0"/>
              <a:pPr/>
              <a:t>1</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02887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E5FD94-32B5-4851-BD9B-3F1918F36DA9}" type="slidenum">
              <a:rPr lang="en-US" altLang="en-US" smtClean="0">
                <a:solidFill>
                  <a:srgbClr val="000000"/>
                </a:solidFill>
              </a:rPr>
              <a:pPr/>
              <a:t>10</a:t>
            </a:fld>
            <a:endParaRPr lang="en-US" altLang="en-US" smtClean="0">
              <a:solidFill>
                <a:srgbClr val="000000"/>
              </a:solidFill>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t>Historians disagree on the consequences of this period of minimally-regulated banking. However, some years ago, Alan Greenspan stated in a speech that:</a:t>
            </a:r>
          </a:p>
        </p:txBody>
      </p:sp>
    </p:spTree>
    <p:extLst>
      <p:ext uri="{BB962C8B-B14F-4D97-AF65-F5344CB8AC3E}">
        <p14:creationId xmlns:p14="http://schemas.microsoft.com/office/powerpoint/2010/main" val="268472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E32740-3D27-4ED1-BFDF-C591780E196A}" type="slidenum">
              <a:rPr lang="en-US" altLang="en-US" smtClean="0">
                <a:solidFill>
                  <a:srgbClr val="000000"/>
                </a:solidFill>
              </a:rPr>
              <a:pPr/>
              <a:t>11</a:t>
            </a:fld>
            <a:endParaRPr lang="en-US" altLang="en-US" smtClean="0">
              <a:solidFill>
                <a:srgbClr val="000000"/>
              </a:solidFill>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 more recently, some scholars have suggested that the problems of the free banking period were exaggerated. Retrospective analyses have shown, for example, that losses to bank note holders and bank failures were not out of line with other comparable periods in U.S. banking history.”</a:t>
            </a:r>
          </a:p>
          <a:p>
            <a:pPr eaLnBrk="1" hangingPunct="1"/>
            <a:endParaRPr lang="en-US" altLang="en-US" b="1" smtClean="0"/>
          </a:p>
        </p:txBody>
      </p:sp>
    </p:spTree>
    <p:extLst>
      <p:ext uri="{BB962C8B-B14F-4D97-AF65-F5344CB8AC3E}">
        <p14:creationId xmlns:p14="http://schemas.microsoft.com/office/powerpoint/2010/main" val="280272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100A8B-497D-4D1A-BB0E-FB344D0FC16E}" type="slidenum">
              <a:rPr lang="en-US" altLang="en-US" smtClean="0">
                <a:solidFill>
                  <a:srgbClr val="000000"/>
                </a:solidFill>
              </a:rPr>
              <a:pPr/>
              <a:t>12</a:t>
            </a:fld>
            <a:endParaRPr lang="en-US" altLang="en-US" smtClean="0">
              <a:solidFill>
                <a:srgbClr val="000000"/>
              </a:solidFill>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t>Even so, the story is one filled with many contradictions. One researcher, Edward L. Symons, wrote in 1984:</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53946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D12A96-84A5-49D3-AD5F-3262404BEC7D}" type="slidenum">
              <a:rPr lang="en-US" altLang="en-US" smtClean="0">
                <a:solidFill>
                  <a:srgbClr val="000000"/>
                </a:solidFill>
              </a:rPr>
              <a:pPr/>
              <a:t>13</a:t>
            </a:fld>
            <a:endParaRPr lang="en-US" altLang="en-US" smtClean="0">
              <a:solidFill>
                <a:srgbClr val="000000"/>
              </a:solidFill>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t>"In some states, particularly Michigan where more than forty banks failed before the system was declared unconstitutional, the system is better characterized as a fiasco than a failure." </a:t>
            </a:r>
          </a:p>
          <a:p>
            <a:pPr eaLnBrk="1" hangingPunct="1"/>
            <a:endParaRPr lang="en-US" altLang="en-US" b="1" smtClean="0"/>
          </a:p>
        </p:txBody>
      </p:sp>
    </p:spTree>
    <p:extLst>
      <p:ext uri="{BB962C8B-B14F-4D97-AF65-F5344CB8AC3E}">
        <p14:creationId xmlns:p14="http://schemas.microsoft.com/office/powerpoint/2010/main" val="135361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6B617F-0221-4DFE-AC3B-9B1BFDA93CA8}" type="slidenum">
              <a:rPr lang="en-US" altLang="en-US" smtClean="0">
                <a:solidFill>
                  <a:srgbClr val="000000"/>
                </a:solidFill>
              </a:rPr>
              <a:pPr/>
              <a:t>14</a:t>
            </a:fld>
            <a:endParaRPr lang="en-US" altLang="en-US" smtClean="0">
              <a:solidFill>
                <a:srgbClr val="000000"/>
              </a:solidFill>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smtClean="0"/>
              <a:t>As the United States approached mid-century, the momentum for reform and monetary stability increased. By the onset of the Civil War state banks numbered 1,562. </a:t>
            </a:r>
          </a:p>
        </p:txBody>
      </p:sp>
    </p:spTree>
    <p:extLst>
      <p:ext uri="{BB962C8B-B14F-4D97-AF65-F5344CB8AC3E}">
        <p14:creationId xmlns:p14="http://schemas.microsoft.com/office/powerpoint/2010/main" val="30450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3C9D35-17D9-4521-829A-9BCFC35ECFBB}" type="slidenum">
              <a:rPr lang="en-US" altLang="en-US" smtClean="0">
                <a:solidFill>
                  <a:srgbClr val="000000"/>
                </a:solidFill>
              </a:rPr>
              <a:pPr/>
              <a:t>15</a:t>
            </a:fld>
            <a:endParaRPr lang="en-US" altLang="en-US" smtClean="0">
              <a:solidFill>
                <a:srgbClr val="000000"/>
              </a:solidFill>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The National Banking Acts of 1863 and 1864 attempted to assert some degree of federal control over the banking system without the formation of another central bank by creating </a:t>
            </a:r>
            <a:r>
              <a:rPr lang="en-US" altLang="en-US" sz="1000" b="1" smtClean="0"/>
              <a:t>a system of national banks, a uniform national currency, and an active secondary market for Treasury securities to help finance the Union’s war expenses. </a:t>
            </a:r>
            <a:endParaRPr lang="en-US" altLang="en-US" b="1" smtClean="0"/>
          </a:p>
        </p:txBody>
      </p:sp>
    </p:spTree>
    <p:extLst>
      <p:ext uri="{BB962C8B-B14F-4D97-AF65-F5344CB8AC3E}">
        <p14:creationId xmlns:p14="http://schemas.microsoft.com/office/powerpoint/2010/main" val="106007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8CDA1D-3A88-4E9E-BA9B-502D49C6D8DF}" type="slidenum">
              <a:rPr lang="en-US" altLang="en-US" smtClean="0">
                <a:solidFill>
                  <a:srgbClr val="000000"/>
                </a:solidFill>
              </a:rPr>
              <a:pPr/>
              <a:t>16</a:t>
            </a:fld>
            <a:endParaRPr lang="en-US" altLang="en-US" smtClean="0">
              <a:solidFill>
                <a:srgbClr val="000000"/>
              </a:solidFill>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z="1000" b="1" smtClean="0"/>
              <a:t>The r</a:t>
            </a:r>
            <a:r>
              <a:rPr lang="en-US" altLang="en-US" b="1" smtClean="0"/>
              <a:t>esult was that by 1870 there were 1,638 national banks and only 325 state banks.</a:t>
            </a:r>
          </a:p>
          <a:p>
            <a:pPr eaLnBrk="1" hangingPunct="1"/>
            <a:endParaRPr lang="en-US" altLang="en-US" b="1" smtClean="0"/>
          </a:p>
        </p:txBody>
      </p:sp>
    </p:spTree>
    <p:extLst>
      <p:ext uri="{BB962C8B-B14F-4D97-AF65-F5344CB8AC3E}">
        <p14:creationId xmlns:p14="http://schemas.microsoft.com/office/powerpoint/2010/main" val="93564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6B782E-50AF-4364-B2F8-D5942DA135EA}" type="slidenum">
              <a:rPr lang="en-US" altLang="en-US" smtClean="0">
                <a:solidFill>
                  <a:srgbClr val="000000"/>
                </a:solidFill>
              </a:rPr>
              <a:pPr/>
              <a:t>17</a:t>
            </a:fld>
            <a:endParaRPr lang="en-US" altLang="en-US" smtClean="0">
              <a:solidFill>
                <a:srgbClr val="000000"/>
              </a:solidFill>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b="1" smtClean="0"/>
              <a:t>Surviving state banks responded by offering customers checking accounts as a substitute for banknotes. As a result, by 1890 only ten percent of the nation's money supply was in the form of currency. Combined with lower capital and reserve requirements, as well as the ease with which states issued banking charters, state banks again became the dominant banking structure by the late 1880's.</a:t>
            </a:r>
          </a:p>
          <a:p>
            <a:pPr eaLnBrk="1" hangingPunct="1"/>
            <a:endParaRPr lang="en-US" altLang="en-US" b="1" smtClean="0"/>
          </a:p>
        </p:txBody>
      </p:sp>
    </p:spTree>
    <p:extLst>
      <p:ext uri="{BB962C8B-B14F-4D97-AF65-F5344CB8AC3E}">
        <p14:creationId xmlns:p14="http://schemas.microsoft.com/office/powerpoint/2010/main" val="2373354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02FED0-D234-4E73-8DC2-8967EC9EFBFB}" type="slidenum">
              <a:rPr lang="en-US" altLang="en-US" smtClean="0">
                <a:solidFill>
                  <a:srgbClr val="000000"/>
                </a:solidFill>
              </a:rPr>
              <a:pPr/>
              <a:t>18</a:t>
            </a:fld>
            <a:endParaRPr lang="en-US" altLang="en-US" smtClean="0">
              <a:solidFill>
                <a:srgbClr val="000000"/>
              </a:solidFill>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b="1" smtClean="0"/>
              <a:t>The banking system limped along until the Wall Street Panic of 1907. Speculative bubbles in the real estate and the stock markets burst. Several long-standing New York banks failed. The unemployment rate reached 20 percent in the fall of 1907. Millions lost their deposits as thousands of banks collapsed across the nation.</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89420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EADC3B-E260-4ABA-8578-90E5002EBA7D}" type="slidenum">
              <a:rPr lang="en-US" altLang="en-US" smtClean="0">
                <a:solidFill>
                  <a:srgbClr val="000000"/>
                </a:solidFill>
              </a:rPr>
              <a:pPr/>
              <a:t>19</a:t>
            </a:fld>
            <a:endParaRPr lang="en-US" altLang="en-US" smtClean="0">
              <a:solidFill>
                <a:srgbClr val="000000"/>
              </a:solidFill>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b="1" smtClean="0"/>
              <a:t>The panic ended only after J.P. Morgan intervened. Morgan, personally, made temporary loans to key New York banks and other financial institutions. </a:t>
            </a:r>
          </a:p>
        </p:txBody>
      </p:sp>
    </p:spTree>
    <p:extLst>
      <p:ext uri="{BB962C8B-B14F-4D97-AF65-F5344CB8AC3E}">
        <p14:creationId xmlns:p14="http://schemas.microsoft.com/office/powerpoint/2010/main" val="237448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CD1590-7006-40FD-930F-414C835717C7}" type="slidenum">
              <a:rPr lang="en-US" altLang="en-US" smtClean="0"/>
              <a:pPr/>
              <a:t>2</a:t>
            </a:fld>
            <a:endParaRPr lang="en-US" alt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6216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27A14B-E959-4C2A-AB45-D2B7775ABBD7}" type="slidenum">
              <a:rPr lang="en-US" altLang="en-US" smtClean="0">
                <a:solidFill>
                  <a:srgbClr val="000000"/>
                </a:solidFill>
              </a:rPr>
              <a:pPr/>
              <a:t>20</a:t>
            </a:fld>
            <a:endParaRPr lang="en-US" altLang="en-US" smtClean="0">
              <a:solidFill>
                <a:srgbClr val="000000"/>
              </a:solidFill>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b="1" smtClean="0"/>
              <a:t>In 1908, Senator Nelson W. Aldrich established and chaired a commission to investigate the crisis and propose future solutions.</a:t>
            </a:r>
          </a:p>
          <a:p>
            <a:pPr eaLnBrk="1" hangingPunct="1"/>
            <a:endParaRPr lang="en-US" altLang="en-US" b="1" smtClean="0"/>
          </a:p>
        </p:txBody>
      </p:sp>
    </p:spTree>
    <p:extLst>
      <p:ext uri="{BB962C8B-B14F-4D97-AF65-F5344CB8AC3E}">
        <p14:creationId xmlns:p14="http://schemas.microsoft.com/office/powerpoint/2010/main" val="79441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7531D2-087D-4C93-86DE-4A89A42200AD}" type="slidenum">
              <a:rPr lang="en-US" altLang="en-US" smtClean="0">
                <a:solidFill>
                  <a:srgbClr val="000000"/>
                </a:solidFill>
              </a:rPr>
              <a:pPr/>
              <a:t>21</a:t>
            </a:fld>
            <a:endParaRPr lang="en-US" altLang="en-US" smtClean="0">
              <a:solidFill>
                <a:srgbClr val="000000"/>
              </a:solidFill>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b="1" smtClean="0"/>
              <a:t>Woodrow Wilson won the Democratic party's nomination for President in 1912, defeating Theodore Roosevelt who ran as a Progressive. In his acceptance speech Wilson warned against the "</a:t>
            </a:r>
            <a:r>
              <a:rPr lang="en-US" altLang="en-US" b="1" smtClean="0">
                <a:solidFill>
                  <a:srgbClr val="CCFF33"/>
                </a:solidFill>
              </a:rPr>
              <a:t>money trusts</a:t>
            </a:r>
            <a:r>
              <a:rPr lang="en-US" altLang="en-US" b="1" smtClean="0"/>
              <a:t>," and advised that:</a:t>
            </a:r>
          </a:p>
          <a:p>
            <a:pPr eaLnBrk="1" hangingPunct="1"/>
            <a:endParaRPr lang="en-US" altLang="en-US" b="1" smtClean="0"/>
          </a:p>
          <a:p>
            <a:pPr eaLnBrk="1" hangingPunct="1"/>
            <a:r>
              <a:rPr lang="en-US" altLang="en-US" b="1" smtClean="0"/>
              <a:t> </a:t>
            </a:r>
          </a:p>
        </p:txBody>
      </p:sp>
    </p:spTree>
    <p:extLst>
      <p:ext uri="{BB962C8B-B14F-4D97-AF65-F5344CB8AC3E}">
        <p14:creationId xmlns:p14="http://schemas.microsoft.com/office/powerpoint/2010/main" val="335561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6F2E1-91F2-40F6-9E90-F79DCC5C9762}" type="slidenum">
              <a:rPr lang="en-US" altLang="en-US" smtClean="0">
                <a:solidFill>
                  <a:srgbClr val="000000"/>
                </a:solidFill>
              </a:rPr>
              <a:pPr/>
              <a:t>22</a:t>
            </a:fld>
            <a:endParaRPr lang="en-US" altLang="en-US" smtClean="0">
              <a:solidFill>
                <a:srgbClr val="000000"/>
              </a:solidFill>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b="1" smtClean="0"/>
              <a:t>"</a:t>
            </a:r>
            <a:r>
              <a:rPr lang="en-US" altLang="en-US" b="1" smtClean="0">
                <a:solidFill>
                  <a:srgbClr val="CCFF33"/>
                </a:solidFill>
              </a:rPr>
              <a:t>a concentration of the control of credit ... may at any time become infinitely dangerous to free enterprise</a:t>
            </a:r>
            <a:r>
              <a:rPr lang="en-US" altLang="en-US" b="1" smtClean="0"/>
              <a:t>." </a:t>
            </a:r>
          </a:p>
          <a:p>
            <a:pPr eaLnBrk="1" hangingPunct="1"/>
            <a:endParaRPr lang="en-US" altLang="en-US" b="1" smtClean="0"/>
          </a:p>
        </p:txBody>
      </p:sp>
    </p:spTree>
    <p:extLst>
      <p:ext uri="{BB962C8B-B14F-4D97-AF65-F5344CB8AC3E}">
        <p14:creationId xmlns:p14="http://schemas.microsoft.com/office/powerpoint/2010/main" val="33018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004139-520E-4314-94F2-E619BE26C60D}" type="slidenum">
              <a:rPr lang="en-US" altLang="en-US" smtClean="0">
                <a:solidFill>
                  <a:srgbClr val="000000"/>
                </a:solidFill>
              </a:rPr>
              <a:pPr/>
              <a:t>23</a:t>
            </a:fld>
            <a:endParaRPr lang="en-US" altLang="en-US" smtClean="0">
              <a:solidFill>
                <a:srgbClr val="000000"/>
              </a:solidFill>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b="1" smtClean="0"/>
              <a:t>After taking office, Wilson signed legislation to reform the nation’s currency system. The Federal Reserve System was the result.</a:t>
            </a:r>
          </a:p>
          <a:p>
            <a:pPr eaLnBrk="1" hangingPunct="1"/>
            <a:endParaRPr lang="en-US" altLang="en-US" b="1" smtClean="0"/>
          </a:p>
          <a:p>
            <a:pPr eaLnBrk="1" hangingPunct="1"/>
            <a:r>
              <a:rPr lang="en-US" altLang="en-US" b="1" smtClean="0"/>
              <a:t> </a:t>
            </a:r>
          </a:p>
        </p:txBody>
      </p:sp>
    </p:spTree>
    <p:extLst>
      <p:ext uri="{BB962C8B-B14F-4D97-AF65-F5344CB8AC3E}">
        <p14:creationId xmlns:p14="http://schemas.microsoft.com/office/powerpoint/2010/main" val="2559948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A0763B-2298-4764-B0E3-01DF81DFA590}" type="slidenum">
              <a:rPr lang="en-US" altLang="en-US" smtClean="0">
                <a:solidFill>
                  <a:srgbClr val="000000"/>
                </a:solidFill>
              </a:rPr>
              <a:pPr/>
              <a:t>24</a:t>
            </a:fld>
            <a:endParaRPr lang="en-US" altLang="en-US" smtClean="0">
              <a:solidFill>
                <a:srgbClr val="000000"/>
              </a:solidFill>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b="1" smtClean="0"/>
              <a:t>Despite Woodrow Wilson’s stated desires, the bankers ensured the new Federal Reserve System was made private and not a government agency. The Federal Reserve Act established a system of eight to twelve mostly autonomous regional Reserve Banks that would be owned by commercial banks and whose actions would be coordinated by a committee appointed by the President. </a:t>
            </a:r>
          </a:p>
          <a:p>
            <a:endParaRPr lang="en-US" altLang="en-US" b="1" smtClean="0"/>
          </a:p>
        </p:txBody>
      </p:sp>
    </p:spTree>
    <p:extLst>
      <p:ext uri="{BB962C8B-B14F-4D97-AF65-F5344CB8AC3E}">
        <p14:creationId xmlns:p14="http://schemas.microsoft.com/office/powerpoint/2010/main" val="290282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BB4B97-884C-47AC-AF49-E453FCD65864}" type="slidenum">
              <a:rPr lang="en-US" altLang="en-US" smtClean="0">
                <a:solidFill>
                  <a:srgbClr val="000000"/>
                </a:solidFill>
              </a:rPr>
              <a:pPr/>
              <a:t>25</a:t>
            </a:fld>
            <a:endParaRPr lang="en-US" altLang="en-US" smtClean="0">
              <a:solidFill>
                <a:srgbClr val="000000"/>
              </a:solidFill>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b="1" smtClean="0"/>
              <a:t>From inception, the Federal Reserve System has had its harsh critics, including at the time Congressman Charles Lindberg, who argued:</a:t>
            </a:r>
          </a:p>
        </p:txBody>
      </p:sp>
    </p:spTree>
    <p:extLst>
      <p:ext uri="{BB962C8B-B14F-4D97-AF65-F5344CB8AC3E}">
        <p14:creationId xmlns:p14="http://schemas.microsoft.com/office/powerpoint/2010/main" val="276753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DB15E0-0895-43DA-940C-2F8074C79AF9}" type="slidenum">
              <a:rPr lang="en-US" altLang="en-US" smtClean="0">
                <a:solidFill>
                  <a:srgbClr val="000000"/>
                </a:solidFill>
              </a:rPr>
              <a:pPr/>
              <a:t>26</a:t>
            </a:fld>
            <a:endParaRPr lang="en-US" altLang="en-US" smtClean="0">
              <a:solidFill>
                <a:srgbClr val="000000"/>
              </a:solidFill>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b="1" smtClean="0"/>
              <a:t>“The Act establishes the most gigantic trust on earth. When the President signs this Bill, the invisible government of the monetary power will be legalized. …The greatest crime of the ages is perpetuated by this banking and currency bill.”</a:t>
            </a:r>
          </a:p>
        </p:txBody>
      </p:sp>
    </p:spTree>
    <p:extLst>
      <p:ext uri="{BB962C8B-B14F-4D97-AF65-F5344CB8AC3E}">
        <p14:creationId xmlns:p14="http://schemas.microsoft.com/office/powerpoint/2010/main" val="707275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28B480-0F22-4ABB-870B-EE8C86C170BD}" type="slidenum">
              <a:rPr lang="en-US" altLang="en-US" smtClean="0">
                <a:solidFill>
                  <a:srgbClr val="000000"/>
                </a:solidFill>
              </a:rPr>
              <a:pPr/>
              <a:t>27</a:t>
            </a:fld>
            <a:endParaRPr lang="en-US" altLang="en-US" smtClean="0">
              <a:solidFill>
                <a:srgbClr val="000000"/>
              </a:solidFill>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b="1" smtClean="0"/>
              <a:t>U.S. Representative Ron Paul of Texas has called for its dissolution, writing:</a:t>
            </a:r>
          </a:p>
          <a:p>
            <a:r>
              <a:rPr lang="en-US" altLang="en-US" b="1" smtClean="0"/>
              <a:t> </a:t>
            </a:r>
          </a:p>
        </p:txBody>
      </p:sp>
    </p:spTree>
    <p:extLst>
      <p:ext uri="{BB962C8B-B14F-4D97-AF65-F5344CB8AC3E}">
        <p14:creationId xmlns:p14="http://schemas.microsoft.com/office/powerpoint/2010/main" val="2473364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7B2763-29F2-4637-A43D-3705A2294A81}" type="slidenum">
              <a:rPr lang="en-US" altLang="en-US" smtClean="0">
                <a:solidFill>
                  <a:srgbClr val="000000"/>
                </a:solidFill>
              </a:rPr>
              <a:pPr/>
              <a:t>28</a:t>
            </a:fld>
            <a:endParaRPr lang="en-US" altLang="en-US" smtClean="0">
              <a:solidFill>
                <a:srgbClr val="000000"/>
              </a:solidFill>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b="1" smtClean="0"/>
              <a:t>“Since the creation of the Federal Reserve, middle and working-class Americans have been victimized by a boom-and-bust monetary policy. In addition, most Americans have suffered a steadily eroding purchasing power because of the Federal Reserve's inflationary policies. This represents a real, if hidden, tax imposed on the American people.”</a:t>
            </a:r>
          </a:p>
          <a:p>
            <a:endParaRPr lang="en-US" altLang="en-US" b="1" smtClean="0"/>
          </a:p>
        </p:txBody>
      </p:sp>
    </p:spTree>
    <p:extLst>
      <p:ext uri="{BB962C8B-B14F-4D97-AF65-F5344CB8AC3E}">
        <p14:creationId xmlns:p14="http://schemas.microsoft.com/office/powerpoint/2010/main" val="1934282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A58E9E-3E27-45B7-8842-8B8BDC5B3EEE}" type="slidenum">
              <a:rPr lang="en-US" altLang="en-US" smtClean="0">
                <a:solidFill>
                  <a:srgbClr val="000000"/>
                </a:solidFill>
              </a:rPr>
              <a:pPr/>
              <a:t>29</a:t>
            </a:fld>
            <a:endParaRPr lang="en-US" altLang="en-US" smtClean="0">
              <a:solidFill>
                <a:srgbClr val="000000"/>
              </a:solidFill>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b="1" smtClean="0"/>
              <a:t>Then, there is the debate over whether currency ought to be backed by one or more precious metals – gold, silver or both (bimetallism). This had been a major political issue during the 19</a:t>
            </a:r>
            <a:r>
              <a:rPr lang="en-US" altLang="en-US" b="1" baseline="30000" smtClean="0"/>
              <a:t>th</a:t>
            </a:r>
            <a:r>
              <a:rPr lang="en-US" altLang="en-US" b="1" smtClean="0"/>
              <a:t> century. Trade with China during the 18</a:t>
            </a:r>
            <a:r>
              <a:rPr lang="en-US" altLang="en-US" b="1" baseline="30000" smtClean="0"/>
              <a:t>th</a:t>
            </a:r>
            <a:r>
              <a:rPr lang="en-US" altLang="en-US" b="1" smtClean="0"/>
              <a:t> and 19</a:t>
            </a:r>
            <a:r>
              <a:rPr lang="en-US" altLang="en-US" b="1" baseline="30000" smtClean="0"/>
              <a:t>th</a:t>
            </a:r>
            <a:r>
              <a:rPr lang="en-US" altLang="en-US" b="1" smtClean="0"/>
              <a:t> centuries drained Europe and the U.S. of large quantities of silver. As a result, gold gradually replaced silver as the mandated backing for most currencies.</a:t>
            </a:r>
          </a:p>
          <a:p>
            <a:endParaRPr lang="en-US" altLang="en-US" b="1" smtClean="0"/>
          </a:p>
        </p:txBody>
      </p:sp>
    </p:spTree>
    <p:extLst>
      <p:ext uri="{BB962C8B-B14F-4D97-AF65-F5344CB8AC3E}">
        <p14:creationId xmlns:p14="http://schemas.microsoft.com/office/powerpoint/2010/main" val="73019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C6CCC5-AB79-466B-8387-81B87D4BA4BB}" type="slidenum">
              <a:rPr lang="en-US" altLang="en-US" smtClean="0">
                <a:solidFill>
                  <a:srgbClr val="000000"/>
                </a:solidFill>
              </a:rPr>
              <a:pPr/>
              <a:t>3</a:t>
            </a:fld>
            <a:endParaRPr lang="en-US" altLang="en-US" smtClean="0">
              <a:solidFill>
                <a:srgbClr val="000000"/>
              </a:solidFill>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The experience in the United States of America is worthy of specific examination. There are important lessons to be learned.</a:t>
            </a:r>
          </a:p>
        </p:txBody>
      </p:sp>
    </p:spTree>
    <p:extLst>
      <p:ext uri="{BB962C8B-B14F-4D97-AF65-F5344CB8AC3E}">
        <p14:creationId xmlns:p14="http://schemas.microsoft.com/office/powerpoint/2010/main" val="4096645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FF0FFC-E460-461F-862A-7905A76F2AA0}" type="slidenum">
              <a:rPr lang="en-US" altLang="en-US" smtClean="0">
                <a:solidFill>
                  <a:srgbClr val="000000"/>
                </a:solidFill>
              </a:rPr>
              <a:pPr/>
              <a:t>30</a:t>
            </a:fld>
            <a:endParaRPr lang="en-US" altLang="en-US" smtClean="0">
              <a:solidFill>
                <a:srgbClr val="000000"/>
              </a:solidFill>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b="1" smtClean="0"/>
              <a:t>Legislation passed in 1873 embraced the </a:t>
            </a:r>
            <a:r>
              <a:rPr lang="en-US" altLang="en-US" b="1" i="1" smtClean="0"/>
              <a:t>gold standard</a:t>
            </a:r>
            <a:r>
              <a:rPr lang="en-US" altLang="en-US" b="1" smtClean="0"/>
              <a:t> and de-monetized silver. Mining interests and “westerners” fought against this measure because gold was scarce in much of the country.</a:t>
            </a:r>
          </a:p>
          <a:p>
            <a:endParaRPr lang="en-US" altLang="en-US" b="1" smtClean="0"/>
          </a:p>
        </p:txBody>
      </p:sp>
    </p:spTree>
    <p:extLst>
      <p:ext uri="{BB962C8B-B14F-4D97-AF65-F5344CB8AC3E}">
        <p14:creationId xmlns:p14="http://schemas.microsoft.com/office/powerpoint/2010/main" val="2335642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93957B-5544-45D4-941E-F4CAF80681F0}" type="slidenum">
              <a:rPr lang="en-US" altLang="en-US" smtClean="0">
                <a:solidFill>
                  <a:srgbClr val="000000"/>
                </a:solidFill>
              </a:rPr>
              <a:pPr/>
              <a:t>31</a:t>
            </a:fld>
            <a:endParaRPr lang="en-US" altLang="en-US" smtClean="0">
              <a:solidFill>
                <a:srgbClr val="000000"/>
              </a:solidFill>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b="1" smtClean="0"/>
              <a:t>And, the westerners found a champion in William Jennings Bryan.</a:t>
            </a:r>
          </a:p>
          <a:p>
            <a:endParaRPr lang="en-US" altLang="en-US" b="1" smtClean="0"/>
          </a:p>
          <a:p>
            <a:endParaRPr lang="en-US" altLang="en-US" b="1" smtClean="0"/>
          </a:p>
        </p:txBody>
      </p:sp>
    </p:spTree>
    <p:extLst>
      <p:ext uri="{BB962C8B-B14F-4D97-AF65-F5344CB8AC3E}">
        <p14:creationId xmlns:p14="http://schemas.microsoft.com/office/powerpoint/2010/main" val="370182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3A4D67-CF0D-427E-B5FE-8106D73C4720}" type="slidenum">
              <a:rPr lang="en-US" altLang="en-US" smtClean="0">
                <a:solidFill>
                  <a:srgbClr val="000000"/>
                </a:solidFill>
              </a:rPr>
              <a:pPr/>
              <a:t>32</a:t>
            </a:fld>
            <a:endParaRPr lang="en-US" altLang="en-US" smtClean="0">
              <a:solidFill>
                <a:srgbClr val="000000"/>
              </a:solidFill>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b="1" smtClean="0"/>
              <a:t>Bryan called for bimetallism. Campaigning for the Presidency in 1896, Bryan delivered his famous “No Cross of Gold” speech, in which he declared:</a:t>
            </a:r>
          </a:p>
        </p:txBody>
      </p:sp>
    </p:spTree>
    <p:extLst>
      <p:ext uri="{BB962C8B-B14F-4D97-AF65-F5344CB8AC3E}">
        <p14:creationId xmlns:p14="http://schemas.microsoft.com/office/powerpoint/2010/main" val="1237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2FE30C-5B75-403A-BD2D-2983D0AEF84C}" type="slidenum">
              <a:rPr lang="en-US" altLang="en-US" smtClean="0">
                <a:solidFill>
                  <a:srgbClr val="000000"/>
                </a:solidFill>
              </a:rPr>
              <a:pPr/>
              <a:t>33</a:t>
            </a:fld>
            <a:endParaRPr lang="en-US" altLang="en-US" smtClean="0">
              <a:solidFill>
                <a:srgbClr val="000000"/>
              </a:solidFill>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b="1" smtClean="0">
                <a:solidFill>
                  <a:srgbClr val="CCFF33"/>
                </a:solidFill>
              </a:rPr>
              <a:t>“…if protection has slain its thousands, the gold standard has slain its tens of thousands.”</a:t>
            </a:r>
          </a:p>
        </p:txBody>
      </p:sp>
    </p:spTree>
    <p:extLst>
      <p:ext uri="{BB962C8B-B14F-4D97-AF65-F5344CB8AC3E}">
        <p14:creationId xmlns:p14="http://schemas.microsoft.com/office/powerpoint/2010/main" val="3629053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AF19CE-363C-436D-8D45-E56708FB17B5}" type="slidenum">
              <a:rPr lang="en-US" altLang="en-US" smtClean="0">
                <a:solidFill>
                  <a:srgbClr val="000000"/>
                </a:solidFill>
              </a:rPr>
              <a:pPr/>
              <a:t>34</a:t>
            </a:fld>
            <a:endParaRPr lang="en-US" altLang="en-US" smtClean="0">
              <a:solidFill>
                <a:srgbClr val="000000"/>
              </a:solidFill>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b="1" smtClean="0"/>
              <a:t>A major part of the debate over reform is whether the issuance of currency should be fully privatized or made the responsibility of government.</a:t>
            </a:r>
          </a:p>
        </p:txBody>
      </p:sp>
    </p:spTree>
    <p:extLst>
      <p:ext uri="{BB962C8B-B14F-4D97-AF65-F5344CB8AC3E}">
        <p14:creationId xmlns:p14="http://schemas.microsoft.com/office/powerpoint/2010/main" val="156952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9D804A-C480-433F-B7FB-A50BD5FE63CA}" type="slidenum">
              <a:rPr lang="en-US" altLang="en-US" smtClean="0">
                <a:solidFill>
                  <a:srgbClr val="000000"/>
                </a:solidFill>
              </a:rPr>
              <a:pPr/>
              <a:t>35</a:t>
            </a:fld>
            <a:endParaRPr lang="en-US" altLang="en-US" smtClean="0">
              <a:solidFill>
                <a:srgbClr val="000000"/>
              </a:solidFill>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b="1" smtClean="0"/>
              <a:t>Stephen Zarlenga, who founded the American Monetary Institute in 1996, extensively researched the history of money and banking and credit. In a speech he delivered in 2004, he pointed to one reason why economists have not made a major contribution to creation of a stable monetary structure:</a:t>
            </a:r>
          </a:p>
        </p:txBody>
      </p:sp>
    </p:spTree>
    <p:extLst>
      <p:ext uri="{BB962C8B-B14F-4D97-AF65-F5344CB8AC3E}">
        <p14:creationId xmlns:p14="http://schemas.microsoft.com/office/powerpoint/2010/main" val="2748264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29465-91A4-46BF-B4B3-C8B2285EFC93}" type="slidenum">
              <a:rPr lang="en-US" altLang="en-US" smtClean="0">
                <a:solidFill>
                  <a:srgbClr val="000000"/>
                </a:solidFill>
              </a:rPr>
              <a:pPr/>
              <a:t>36</a:t>
            </a:fld>
            <a:endParaRPr lang="en-US" altLang="en-US" smtClean="0">
              <a:solidFill>
                <a:srgbClr val="000000"/>
              </a:solidFill>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b="1" smtClean="0"/>
              <a:t>One reason economists have failed mankind so badly is their poor methodology – an over-reliance on theoretical reasoning. Alexander Del Mar the world’s greatest monetary historian noted:  ‘As a rule economists...don’t take the trouble to study the history of money; it is much easier to imagine it and to deduce the principles of this imaginary knowledge.’" </a:t>
            </a:r>
          </a:p>
        </p:txBody>
      </p:sp>
    </p:spTree>
    <p:extLst>
      <p:ext uri="{BB962C8B-B14F-4D97-AF65-F5344CB8AC3E}">
        <p14:creationId xmlns:p14="http://schemas.microsoft.com/office/powerpoint/2010/main" val="186441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AEDEEF-B3E5-401C-8FBC-1CD12D807338}" type="slidenum">
              <a:rPr lang="en-US" altLang="en-US" smtClean="0">
                <a:solidFill>
                  <a:srgbClr val="000000"/>
                </a:solidFill>
              </a:rPr>
              <a:pPr/>
              <a:t>37</a:t>
            </a:fld>
            <a:endParaRPr lang="en-US" altLang="en-US" smtClean="0">
              <a:solidFill>
                <a:srgbClr val="000000"/>
              </a:solidFill>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b="1" smtClean="0"/>
              <a:t>Stephen Zarlenga believed we should:</a:t>
            </a:r>
          </a:p>
        </p:txBody>
      </p:sp>
    </p:spTree>
    <p:extLst>
      <p:ext uri="{BB962C8B-B14F-4D97-AF65-F5344CB8AC3E}">
        <p14:creationId xmlns:p14="http://schemas.microsoft.com/office/powerpoint/2010/main" val="1036715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E24A91-4884-4560-A50C-D198CF321802}" type="slidenum">
              <a:rPr lang="en-US" altLang="en-US" smtClean="0">
                <a:solidFill>
                  <a:srgbClr val="000000"/>
                </a:solidFill>
              </a:rPr>
              <a:pPr/>
              <a:t>38</a:t>
            </a:fld>
            <a:endParaRPr lang="en-US" altLang="en-US" smtClean="0">
              <a:solidFill>
                <a:srgbClr val="000000"/>
              </a:solidFill>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b="1" smtClean="0"/>
              <a:t>(a) Nationalize the Federal Reserve System; (b) Reconstitute the Fed within the US Treasury, to eventually evolve into a fourth branch of government, on a par with the executive, judicial and legislative branches; and (c) Restrict the creation of money to the Federal government. </a:t>
            </a:r>
          </a:p>
        </p:txBody>
      </p:sp>
    </p:spTree>
    <p:extLst>
      <p:ext uri="{BB962C8B-B14F-4D97-AF65-F5344CB8AC3E}">
        <p14:creationId xmlns:p14="http://schemas.microsoft.com/office/powerpoint/2010/main" val="3093080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7A9AC0-96C7-4511-9309-8305F2FF60A5}" type="slidenum">
              <a:rPr lang="en-US" altLang="en-US" smtClean="0">
                <a:solidFill>
                  <a:srgbClr val="000000"/>
                </a:solidFill>
              </a:rPr>
              <a:pPr/>
              <a:t>39</a:t>
            </a:fld>
            <a:endParaRPr lang="en-US" altLang="en-US" smtClean="0">
              <a:solidFill>
                <a:srgbClr val="000000"/>
              </a:solidFill>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b="1" smtClean="0"/>
              <a:t>At the opposite end of the reform spectrum is the proposal to once again permit “free banking.”  Any banking entity could issue its own banknotes. Market forces would be relied upon to control the supply of banknotes and the quantity and form of reserves required to meet demands for cash by depositors. Reserves would be in the form of gold, silver or possibly other scarce commodities with a stable value. </a:t>
            </a:r>
          </a:p>
          <a:p>
            <a:endParaRPr lang="en-US" altLang="en-US" b="1" smtClean="0"/>
          </a:p>
          <a:p>
            <a:endParaRPr lang="en-US" altLang="en-US" b="1" smtClean="0"/>
          </a:p>
        </p:txBody>
      </p:sp>
    </p:spTree>
    <p:extLst>
      <p:ext uri="{BB962C8B-B14F-4D97-AF65-F5344CB8AC3E}">
        <p14:creationId xmlns:p14="http://schemas.microsoft.com/office/powerpoint/2010/main" val="159643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4AEDD3-43E5-4735-AED9-0AA52B495E65}" type="slidenum">
              <a:rPr lang="en-US" altLang="en-US" smtClean="0">
                <a:solidFill>
                  <a:srgbClr val="000000"/>
                </a:solidFill>
              </a:rPr>
              <a:pPr/>
              <a:t>4</a:t>
            </a:fld>
            <a:endParaRPr lang="en-US" altLang="en-US" smtClean="0">
              <a:solidFill>
                <a:srgbClr val="000000"/>
              </a:solidFill>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Banking came to the newly-formed United States of America in 1781 with the establishment of the Bank of North America. </a:t>
            </a:r>
          </a:p>
        </p:txBody>
      </p:sp>
    </p:spTree>
    <p:extLst>
      <p:ext uri="{BB962C8B-B14F-4D97-AF65-F5344CB8AC3E}">
        <p14:creationId xmlns:p14="http://schemas.microsoft.com/office/powerpoint/2010/main" val="4016982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A3D961-A2BE-46DD-9E5E-C444B48ED24A}" type="slidenum">
              <a:rPr lang="en-US" altLang="en-US" smtClean="0">
                <a:solidFill>
                  <a:srgbClr val="000000"/>
                </a:solidFill>
              </a:rPr>
              <a:pPr/>
              <a:t>40</a:t>
            </a:fld>
            <a:endParaRPr lang="en-US" altLang="en-US" smtClean="0">
              <a:solidFill>
                <a:srgbClr val="000000"/>
              </a:solidFill>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b="1" smtClean="0"/>
              <a:t>Fred Foldvary, who taught economics at Santa Clara University, believed free banking would work very efficiently and with little corruption. He wrote as follows:</a:t>
            </a:r>
          </a:p>
          <a:p>
            <a:endParaRPr lang="en-US" altLang="en-US" smtClean="0"/>
          </a:p>
        </p:txBody>
      </p:sp>
    </p:spTree>
    <p:extLst>
      <p:ext uri="{BB962C8B-B14F-4D97-AF65-F5344CB8AC3E}">
        <p14:creationId xmlns:p14="http://schemas.microsoft.com/office/powerpoint/2010/main" val="4084809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D3EC5-48FD-4421-A671-A0FEDAECBE28}" type="slidenum">
              <a:rPr lang="en-US" altLang="en-US" smtClean="0">
                <a:solidFill>
                  <a:srgbClr val="000000"/>
                </a:solidFill>
              </a:rPr>
              <a:pPr/>
              <a:t>41</a:t>
            </a:fld>
            <a:endParaRPr lang="en-US" altLang="en-US" smtClean="0">
              <a:solidFill>
                <a:srgbClr val="000000"/>
              </a:solidFill>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a:spcBef>
                <a:spcPct val="0"/>
              </a:spcBef>
              <a:buFont typeface="Wingdings" panose="05000000000000000000" pitchFamily="2" charset="2"/>
              <a:buNone/>
            </a:pPr>
            <a:r>
              <a:rPr lang="en-US" altLang="en-US" b="1" smtClean="0"/>
              <a:t>“… The artificial increase in money supply can be halted permanently by implementing free banking. Without a central bank and a national currency imposed on the economy, inflation of the money supply beyond the growth of the economy is no longer feasible, since there is no longer a monopoly of the money supply.”</a:t>
            </a:r>
          </a:p>
          <a:p>
            <a:endParaRPr lang="en-US" altLang="en-US" smtClean="0"/>
          </a:p>
        </p:txBody>
      </p:sp>
    </p:spTree>
    <p:extLst>
      <p:ext uri="{BB962C8B-B14F-4D97-AF65-F5344CB8AC3E}">
        <p14:creationId xmlns:p14="http://schemas.microsoft.com/office/powerpoint/2010/main" val="1892455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CBBB10-B97B-4E27-AE6A-85D6B781E7E3}" type="slidenum">
              <a:rPr lang="en-US" altLang="en-US" smtClean="0">
                <a:solidFill>
                  <a:srgbClr val="000000"/>
                </a:solidFill>
              </a:rPr>
              <a:pPr/>
              <a:t>42</a:t>
            </a:fld>
            <a:endParaRPr lang="en-US" altLang="en-US" smtClean="0">
              <a:solidFill>
                <a:srgbClr val="000000"/>
              </a:solidFill>
            </a:endParaRPr>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altLang="en-US" b="1" smtClean="0"/>
              <a:t>And, a somewhat different approach was advocated by the Center for Economic and Social Justice, a Washington, DC-based organization headed by Norman Kurland, who was a long-time associate and collaborator with Louis Kelso, the person most responsible for legislation creating Employee Stock Ownership Plans.</a:t>
            </a:r>
          </a:p>
          <a:p>
            <a:endParaRPr lang="en-US" altLang="en-US" b="1" smtClean="0"/>
          </a:p>
        </p:txBody>
      </p:sp>
    </p:spTree>
    <p:extLst>
      <p:ext uri="{BB962C8B-B14F-4D97-AF65-F5344CB8AC3E}">
        <p14:creationId xmlns:p14="http://schemas.microsoft.com/office/powerpoint/2010/main" val="781404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7E9E8-EF7D-4DA2-BB2A-DB556EC51169}" type="slidenum">
              <a:rPr lang="en-US" altLang="en-US" smtClean="0">
                <a:solidFill>
                  <a:srgbClr val="000000"/>
                </a:solidFill>
              </a:rPr>
              <a:pPr/>
              <a:t>43</a:t>
            </a:fld>
            <a:endParaRPr lang="en-US" altLang="en-US" smtClean="0">
              <a:solidFill>
                <a:srgbClr val="000000"/>
              </a:solidFill>
            </a:endParaRPr>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b="1" smtClean="0"/>
              <a:t>What Kurland and others seek is a society where every person derives income from the ownership of shares of stock. To make this a reality, his organization has lobbied for passage of a Capital Homestead Act. </a:t>
            </a:r>
          </a:p>
        </p:txBody>
      </p:sp>
    </p:spTree>
    <p:extLst>
      <p:ext uri="{BB962C8B-B14F-4D97-AF65-F5344CB8AC3E}">
        <p14:creationId xmlns:p14="http://schemas.microsoft.com/office/powerpoint/2010/main" val="740828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981081-B727-488D-B3F1-AA5E154FCAA8}" type="slidenum">
              <a:rPr lang="en-US" altLang="en-US" smtClean="0">
                <a:solidFill>
                  <a:srgbClr val="000000"/>
                </a:solidFill>
              </a:rPr>
              <a:pPr/>
              <a:t>44</a:t>
            </a:fld>
            <a:endParaRPr lang="en-US" altLang="en-US" smtClean="0">
              <a:solidFill>
                <a:srgbClr val="000000"/>
              </a:solidFill>
            </a:endParaRPr>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b="1" smtClean="0"/>
              <a:t>“The Capital Homestead Act's central focus is the democratization of capital (productive) credit. By universalizing citizen access to direct capital ownership through access to interest-free productive credit, it would close the power and opportunity gap between today's haves and have-nots, without taking away property from today's owners.”</a:t>
            </a:r>
            <a:r>
              <a:rPr lang="en-US" altLang="en-US" smtClean="0"/>
              <a:t> </a:t>
            </a:r>
          </a:p>
        </p:txBody>
      </p:sp>
    </p:spTree>
    <p:extLst>
      <p:ext uri="{BB962C8B-B14F-4D97-AF65-F5344CB8AC3E}">
        <p14:creationId xmlns:p14="http://schemas.microsoft.com/office/powerpoint/2010/main" val="2479225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173B2F-4FA9-4DC4-A641-13D3D04B15ED}" type="slidenum">
              <a:rPr lang="en-US" altLang="en-US" smtClean="0">
                <a:solidFill>
                  <a:srgbClr val="000000"/>
                </a:solidFill>
              </a:rPr>
              <a:pPr/>
              <a:t>45</a:t>
            </a:fld>
            <a:endParaRPr lang="en-US" altLang="en-US" smtClean="0">
              <a:solidFill>
                <a:srgbClr val="000000"/>
              </a:solidFill>
            </a:endParaRPr>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r>
              <a:rPr lang="en-US" altLang="en-US" b="1" smtClean="0"/>
              <a:t>Back in the late 1950s, the philosopher Mortimer J. Adler teamed up with attorney Louis Kelso to write a sharp critique of the American economic system. In two books -- The Capitalist Manifesto and The New Capitalists -- they developed a program of universal capitalism.</a:t>
            </a:r>
            <a:r>
              <a:rPr lang="en-US" altLang="en-US" smtClean="0"/>
              <a:t> </a:t>
            </a:r>
          </a:p>
        </p:txBody>
      </p:sp>
    </p:spTree>
    <p:extLst>
      <p:ext uri="{BB962C8B-B14F-4D97-AF65-F5344CB8AC3E}">
        <p14:creationId xmlns:p14="http://schemas.microsoft.com/office/powerpoint/2010/main" val="1653233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FC628E-21D6-4432-9906-694E189D650D}" type="slidenum">
              <a:rPr lang="en-US" altLang="en-US" smtClean="0">
                <a:solidFill>
                  <a:srgbClr val="000000"/>
                </a:solidFill>
              </a:rPr>
              <a:pPr/>
              <a:t>46</a:t>
            </a:fld>
            <a:endParaRPr lang="en-US" altLang="en-US" smtClean="0">
              <a:solidFill>
                <a:srgbClr val="000000"/>
              </a:solidFill>
            </a:endParaRPr>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r>
              <a:rPr lang="en-US" altLang="en-US" b="1" smtClean="0"/>
              <a:t>In the preface to The Capitalist Manifesto, Mortimer Adler explains that the ideas on economics are those developed by Louis Kelso, but which he came to embrace. His primary concern had been on how to preserve and nurture democracy. He wrote:</a:t>
            </a:r>
          </a:p>
        </p:txBody>
      </p:sp>
    </p:spTree>
    <p:extLst>
      <p:ext uri="{BB962C8B-B14F-4D97-AF65-F5344CB8AC3E}">
        <p14:creationId xmlns:p14="http://schemas.microsoft.com/office/powerpoint/2010/main" val="2475826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313811-A7C4-46B1-B4F1-4666E01CA6A4}" type="slidenum">
              <a:rPr lang="en-US" altLang="en-US" smtClean="0">
                <a:solidFill>
                  <a:srgbClr val="000000"/>
                </a:solidFill>
              </a:rPr>
              <a:pPr/>
              <a:t>47</a:t>
            </a:fld>
            <a:endParaRPr lang="en-US" altLang="en-US" smtClean="0">
              <a:solidFill>
                <a:srgbClr val="000000"/>
              </a:solidFill>
            </a:endParaRPr>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r>
              <a:rPr lang="en-US" altLang="en-US" b="1" smtClean="0"/>
              <a:t>“In the twenty years or more in which I have been developing a theory of democracy as the only perfectly just form of government, I slowly came to realize that political democracy cannot flourish under all economic conditions. ...”</a:t>
            </a:r>
          </a:p>
        </p:txBody>
      </p:sp>
    </p:spTree>
    <p:extLst>
      <p:ext uri="{BB962C8B-B14F-4D97-AF65-F5344CB8AC3E}">
        <p14:creationId xmlns:p14="http://schemas.microsoft.com/office/powerpoint/2010/main" val="1473955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6346B-F25C-4DD2-ADCA-CA5A86330D96}" type="slidenum">
              <a:rPr lang="en-US" altLang="en-US" smtClean="0">
                <a:solidFill>
                  <a:srgbClr val="000000"/>
                </a:solidFill>
              </a:rPr>
              <a:pPr/>
              <a:t>48</a:t>
            </a:fld>
            <a:endParaRPr lang="en-US" altLang="en-US" smtClean="0">
              <a:solidFill>
                <a:srgbClr val="000000"/>
              </a:solidFill>
            </a:endParaRPr>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r>
              <a:rPr lang="en-US" altLang="en-US" b="1" smtClean="0"/>
              <a:t>“Democracy requires an economic system which supports the political ideals of liberty and equality for all. Men cannot exercise freedom in the political sphere when they are deprived of it in the economic sphere.”</a:t>
            </a:r>
          </a:p>
        </p:txBody>
      </p:sp>
    </p:spTree>
    <p:extLst>
      <p:ext uri="{BB962C8B-B14F-4D97-AF65-F5344CB8AC3E}">
        <p14:creationId xmlns:p14="http://schemas.microsoft.com/office/powerpoint/2010/main" val="1715790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5BA76-36CF-40E4-8F16-C5B3D9975712}" type="slidenum">
              <a:rPr lang="en-US" altLang="en-US" smtClean="0">
                <a:solidFill>
                  <a:srgbClr val="000000"/>
                </a:solidFill>
              </a:rPr>
              <a:pPr/>
              <a:t>49</a:t>
            </a:fld>
            <a:endParaRPr lang="en-US" altLang="en-US" smtClean="0">
              <a:solidFill>
                <a:srgbClr val="000000"/>
              </a:solidFill>
            </a:endParaRPr>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r>
              <a:rPr lang="en-US" altLang="en-US" b="1" smtClean="0"/>
              <a:t>One way for government to try to stabilize its economy is to exert direct control over the monetary system. In 1933, the United States government took the dramatic step of closing down the gold market and ending its commitment to redeem gold certificates. </a:t>
            </a:r>
          </a:p>
        </p:txBody>
      </p:sp>
    </p:spTree>
    <p:extLst>
      <p:ext uri="{BB962C8B-B14F-4D97-AF65-F5344CB8AC3E}">
        <p14:creationId xmlns:p14="http://schemas.microsoft.com/office/powerpoint/2010/main" val="189604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38185D-277A-4202-92F4-2E09AB26F9B9}" type="slidenum">
              <a:rPr lang="en-US" altLang="en-US" smtClean="0">
                <a:solidFill>
                  <a:srgbClr val="000000"/>
                </a:solidFill>
              </a:rPr>
              <a:pPr/>
              <a:t>5</a:t>
            </a:fld>
            <a:endParaRPr lang="en-US" altLang="en-US" smtClean="0">
              <a:solidFill>
                <a:srgbClr val="000000"/>
              </a:solidFill>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The Bank was chartered by the Congress in response to concerns raised by Robert Morris, Superintendent of Finance. The Bank’s functions and structure were designed by Alexander Hamilton. The bank was capitalized with loans from the Netherlands and France. In 1785, after the war for independence was over, the Bank’s charter was repealed.</a:t>
            </a:r>
          </a:p>
        </p:txBody>
      </p:sp>
    </p:spTree>
    <p:extLst>
      <p:ext uri="{BB962C8B-B14F-4D97-AF65-F5344CB8AC3E}">
        <p14:creationId xmlns:p14="http://schemas.microsoft.com/office/powerpoint/2010/main" val="1547921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1B9B0C-1B52-4F6A-AC50-081CDDE35A8B}" type="slidenum">
              <a:rPr lang="en-US" altLang="en-US" smtClean="0">
                <a:solidFill>
                  <a:srgbClr val="000000"/>
                </a:solidFill>
              </a:rPr>
              <a:pPr/>
              <a:t>50</a:t>
            </a:fld>
            <a:endParaRPr lang="en-US" altLang="en-US" smtClean="0">
              <a:solidFill>
                <a:srgbClr val="000000"/>
              </a:solidFill>
            </a:endParaRPr>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r>
              <a:rPr lang="en-US" altLang="en-US" b="1" smtClean="0"/>
              <a:t>Which leads us into a discussion of the causes of economic recessions and depressions. Monetary reformers have focused on the roles played by money, banking and credit. However, as we will soon discuss, Henry George concluded the causes were even more basic.</a:t>
            </a:r>
          </a:p>
          <a:p>
            <a:endParaRPr lang="en-US" altLang="en-US" b="1" smtClean="0"/>
          </a:p>
        </p:txBody>
      </p:sp>
    </p:spTree>
    <p:extLst>
      <p:ext uri="{BB962C8B-B14F-4D97-AF65-F5344CB8AC3E}">
        <p14:creationId xmlns:p14="http://schemas.microsoft.com/office/powerpoint/2010/main" val="1285301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90C97-6DF0-46EF-B769-90D4EDD3AD04}" type="slidenum">
              <a:rPr lang="en-US" altLang="en-US" smtClean="0">
                <a:solidFill>
                  <a:srgbClr val="000000"/>
                </a:solidFill>
              </a:rPr>
              <a:pPr/>
              <a:t>51</a:t>
            </a:fld>
            <a:endParaRPr lang="en-US" altLang="en-US" smtClean="0">
              <a:solidFill>
                <a:srgbClr val="000000"/>
              </a:solidFill>
            </a:endParaRPr>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r>
              <a:rPr lang="en-US" altLang="en-US" b="1" smtClean="0"/>
              <a:t>A fundamental question is whether that portion of the economy engaged in financial transactions adds to the production of actual wealth or merely results in its redistribution. Is there a loser for every winner?</a:t>
            </a:r>
          </a:p>
        </p:txBody>
      </p:sp>
    </p:spTree>
    <p:extLst>
      <p:ext uri="{BB962C8B-B14F-4D97-AF65-F5344CB8AC3E}">
        <p14:creationId xmlns:p14="http://schemas.microsoft.com/office/powerpoint/2010/main" val="33118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9DDA7B-6893-467F-80EE-144CE23A81BB}" type="slidenum">
              <a:rPr lang="en-US" altLang="en-US" smtClean="0">
                <a:solidFill>
                  <a:srgbClr val="000000"/>
                </a:solidFill>
              </a:rPr>
              <a:pPr/>
              <a:t>52</a:t>
            </a:fld>
            <a:endParaRPr lang="en-US" altLang="en-US" smtClean="0">
              <a:solidFill>
                <a:srgbClr val="000000"/>
              </a:solidFill>
            </a:endParaRPr>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r>
              <a:rPr lang="en-US" altLang="en-US" b="1" smtClean="0"/>
              <a:t>Beginning in the 1970s, political leaders in the United States and their economic advisers committed the nation to a long process of deregulation of the financial services sector and a reliance on supposed competitive forces to discipline the activities of individual players.   </a:t>
            </a:r>
          </a:p>
        </p:txBody>
      </p:sp>
    </p:spTree>
    <p:extLst>
      <p:ext uri="{BB962C8B-B14F-4D97-AF65-F5344CB8AC3E}">
        <p14:creationId xmlns:p14="http://schemas.microsoft.com/office/powerpoint/2010/main" val="3055895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B63E27-3C65-4D2F-B1E8-3DF7BE4CC716}" type="slidenum">
              <a:rPr lang="en-US" altLang="en-US" smtClean="0">
                <a:solidFill>
                  <a:srgbClr val="000000"/>
                </a:solidFill>
              </a:rPr>
              <a:pPr/>
              <a:t>53</a:t>
            </a:fld>
            <a:endParaRPr lang="en-US" altLang="en-US" smtClean="0">
              <a:solidFill>
                <a:srgbClr val="000000"/>
              </a:solidFill>
            </a:endParaRPr>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r>
              <a:rPr lang="en-US" altLang="en-US" b="1" smtClean="0"/>
              <a:t>Now that the global economy is struggling to emerge from yet another deep crisis, an almost endless list of analysts have offered their interpretation of what happened and why. </a:t>
            </a:r>
          </a:p>
        </p:txBody>
      </p:sp>
    </p:spTree>
    <p:extLst>
      <p:ext uri="{BB962C8B-B14F-4D97-AF65-F5344CB8AC3E}">
        <p14:creationId xmlns:p14="http://schemas.microsoft.com/office/powerpoint/2010/main" val="2945320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2A29CC-19E1-4B93-A630-39DF520DCA5D}" type="slidenum">
              <a:rPr lang="en-US" altLang="en-US" smtClean="0">
                <a:solidFill>
                  <a:srgbClr val="000000"/>
                </a:solidFill>
              </a:rPr>
              <a:pPr/>
              <a:t>54</a:t>
            </a:fld>
            <a:endParaRPr lang="en-US" altLang="en-US" smtClean="0">
              <a:solidFill>
                <a:srgbClr val="000000"/>
              </a:solidFill>
            </a:endParaRPr>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r>
              <a:rPr lang="en-US" altLang="en-US" b="1" smtClean="0"/>
              <a:t>The widespread fraud that characterized the subprime mortgage business of the late 1990s and early 2000s became apparent when borrowers failed to make even the first payment due on their loans. The nation’s property markets had again overheated and then crashed. They were credit-fueled and speculation driven. The Federal Reserve’s response was textbook: do all that could be done to convince investor and potential buyers that property prices would recover and climb to new heights. Reducing mortgage interest rates to less than 3 percent did the trick.</a:t>
            </a:r>
          </a:p>
        </p:txBody>
      </p:sp>
    </p:spTree>
    <p:extLst>
      <p:ext uri="{BB962C8B-B14F-4D97-AF65-F5344CB8AC3E}">
        <p14:creationId xmlns:p14="http://schemas.microsoft.com/office/powerpoint/2010/main" val="63777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B3CFCD-8E1E-4368-ABAF-9D6044D1F737}" type="slidenum">
              <a:rPr lang="en-US" altLang="en-US" smtClean="0">
                <a:solidFill>
                  <a:srgbClr val="000000"/>
                </a:solidFill>
              </a:rPr>
              <a:pPr/>
              <a:t>55</a:t>
            </a:fld>
            <a:endParaRPr lang="en-US" altLang="en-US" smtClean="0">
              <a:solidFill>
                <a:srgbClr val="000000"/>
              </a:solidFill>
            </a:endParaRPr>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r>
              <a:rPr lang="en-US" altLang="en-US" b="1" smtClean="0"/>
              <a:t>And, here is the perfect metaphor for where this has brought us!</a:t>
            </a:r>
          </a:p>
        </p:txBody>
      </p:sp>
    </p:spTree>
    <p:extLst>
      <p:ext uri="{BB962C8B-B14F-4D97-AF65-F5344CB8AC3E}">
        <p14:creationId xmlns:p14="http://schemas.microsoft.com/office/powerpoint/2010/main" val="1561210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D20BFA-AC74-44B1-9761-46CD45516E97}" type="slidenum">
              <a:rPr lang="en-US" altLang="en-US" smtClean="0">
                <a:solidFill>
                  <a:srgbClr val="000000"/>
                </a:solidFill>
              </a:rPr>
              <a:pPr/>
              <a:t>56</a:t>
            </a:fld>
            <a:endParaRPr lang="en-US" altLang="en-US" smtClean="0">
              <a:solidFill>
                <a:srgbClr val="000000"/>
              </a:solidFill>
            </a:endParaRPr>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endParaRPr lang="en-US" altLang="en-US" b="1" smtClean="0"/>
          </a:p>
        </p:txBody>
      </p:sp>
    </p:spTree>
    <p:extLst>
      <p:ext uri="{BB962C8B-B14F-4D97-AF65-F5344CB8AC3E}">
        <p14:creationId xmlns:p14="http://schemas.microsoft.com/office/powerpoint/2010/main" val="428182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F254FD-980D-499D-9EC8-93DBFC63A17D}" type="slidenum">
              <a:rPr lang="en-US" altLang="en-US" smtClean="0">
                <a:solidFill>
                  <a:srgbClr val="000000"/>
                </a:solidFill>
              </a:rPr>
              <a:pPr/>
              <a:t>6</a:t>
            </a:fld>
            <a:endParaRPr lang="en-US" altLang="en-US" smtClean="0">
              <a:solidFill>
                <a:srgbClr val="000000"/>
              </a:solidFill>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In 1791 the </a:t>
            </a:r>
            <a:r>
              <a:rPr lang="en-US" altLang="en-US" b="1" i="1" smtClean="0">
                <a:solidFill>
                  <a:srgbClr val="CCFF33"/>
                </a:solidFill>
              </a:rPr>
              <a:t>First Bank of the United States</a:t>
            </a:r>
            <a:r>
              <a:rPr lang="en-US" altLang="en-US" b="1" smtClean="0"/>
              <a:t> was chartered (for 20 years). This charter was renewed in 1816 for t</a:t>
            </a:r>
            <a:r>
              <a:rPr lang="en-US" altLang="en-US" b="1" smtClean="0">
                <a:solidFill>
                  <a:srgbClr val="CCFF33"/>
                </a:solidFill>
              </a:rPr>
              <a:t>he </a:t>
            </a:r>
            <a:r>
              <a:rPr lang="en-US" altLang="en-US" b="1" i="1" smtClean="0">
                <a:solidFill>
                  <a:srgbClr val="CCFF33"/>
                </a:solidFill>
              </a:rPr>
              <a:t>Second Bank of the United States</a:t>
            </a:r>
            <a:r>
              <a:rPr lang="en-US" altLang="en-US" b="1" smtClean="0"/>
              <a:t> . However, …</a:t>
            </a:r>
          </a:p>
        </p:txBody>
      </p:sp>
    </p:spTree>
    <p:extLst>
      <p:ext uri="{BB962C8B-B14F-4D97-AF65-F5344CB8AC3E}">
        <p14:creationId xmlns:p14="http://schemas.microsoft.com/office/powerpoint/2010/main" val="113515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565699-91E1-4B18-A83F-6C032A56A27C}" type="slidenum">
              <a:rPr lang="en-US" altLang="en-US" smtClean="0">
                <a:solidFill>
                  <a:srgbClr val="000000"/>
                </a:solidFill>
              </a:rPr>
              <a:pPr/>
              <a:t>7</a:t>
            </a:fld>
            <a:endParaRPr lang="en-US" altLang="en-US" smtClean="0">
              <a:solidFill>
                <a:srgbClr val="000000"/>
              </a:solidFill>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 President Andrew Jackson opposed the bank and ordered all federal deposits removed in 1833. The Bank lost its Federal charter in 1836, and ceased operations in 1841. The years to follow were dominated by a decentralized system of state-chartered banks.</a:t>
            </a:r>
          </a:p>
        </p:txBody>
      </p:sp>
    </p:spTree>
    <p:extLst>
      <p:ext uri="{BB962C8B-B14F-4D97-AF65-F5344CB8AC3E}">
        <p14:creationId xmlns:p14="http://schemas.microsoft.com/office/powerpoint/2010/main" val="321956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346011-FE75-416C-9B10-448075AFA37A}" type="slidenum">
              <a:rPr lang="en-US" altLang="en-US" smtClean="0">
                <a:solidFill>
                  <a:srgbClr val="000000"/>
                </a:solidFill>
              </a:rPr>
              <a:pPr/>
              <a:t>8</a:t>
            </a:fld>
            <a:endParaRPr lang="en-US" altLang="en-US" smtClean="0">
              <a:solidFill>
                <a:srgbClr val="000000"/>
              </a:solidFill>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People were migrating into the vast North American interior. Currency and credit were desperately needed to meet the needs of the growing economy, and banking interests responded.</a:t>
            </a:r>
          </a:p>
          <a:p>
            <a:pPr eaLnBrk="1" hangingPunct="1"/>
            <a:endParaRPr lang="en-US" altLang="en-US" b="1" smtClean="0"/>
          </a:p>
        </p:txBody>
      </p:sp>
    </p:spTree>
    <p:extLst>
      <p:ext uri="{BB962C8B-B14F-4D97-AF65-F5344CB8AC3E}">
        <p14:creationId xmlns:p14="http://schemas.microsoft.com/office/powerpoint/2010/main" val="330288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148C00-753F-4645-B514-BEA25E8B94F4}" type="slidenum">
              <a:rPr lang="en-US" altLang="en-US" smtClean="0">
                <a:solidFill>
                  <a:srgbClr val="000000"/>
                </a:solidFill>
              </a:rPr>
              <a:pPr/>
              <a:t>9</a:t>
            </a:fld>
            <a:endParaRPr lang="en-US" altLang="en-US" smtClean="0">
              <a:solidFill>
                <a:srgbClr val="000000"/>
              </a:solidFill>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t>After 1816 regulation of banks was left to the states. New banks were subscribed with some specie, but control over issuance of bank notes was often ineffective. Currency issued by the 700+ state banks was discounted anywhere from 0 to 100 percent based on public confidence in and knowledge of the bank. </a:t>
            </a:r>
          </a:p>
          <a:p>
            <a:pPr eaLnBrk="1" hangingPunct="1"/>
            <a:endParaRPr lang="en-US" altLang="en-US" b="1" smtClean="0"/>
          </a:p>
        </p:txBody>
      </p:sp>
    </p:spTree>
    <p:extLst>
      <p:ext uri="{BB962C8B-B14F-4D97-AF65-F5344CB8AC3E}">
        <p14:creationId xmlns:p14="http://schemas.microsoft.com/office/powerpoint/2010/main" val="401153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DCE5D8-F6D4-4CB1-B878-DAE038EF6688}" type="slidenum">
              <a:rPr lang="en-US" altLang="en-US"/>
              <a:pPr>
                <a:defRPr/>
              </a:pPr>
              <a:t>‹#›</a:t>
            </a:fld>
            <a:endParaRPr lang="en-US" altLang="en-US"/>
          </a:p>
        </p:txBody>
      </p:sp>
    </p:spTree>
    <p:extLst>
      <p:ext uri="{BB962C8B-B14F-4D97-AF65-F5344CB8AC3E}">
        <p14:creationId xmlns:p14="http://schemas.microsoft.com/office/powerpoint/2010/main" val="4253587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0B36FF-DA6D-4F8E-9A01-A46194532D64}" type="slidenum">
              <a:rPr lang="en-US" altLang="en-US"/>
              <a:pPr>
                <a:defRPr/>
              </a:pPr>
              <a:t>‹#›</a:t>
            </a:fld>
            <a:endParaRPr lang="en-US" altLang="en-US"/>
          </a:p>
        </p:txBody>
      </p:sp>
    </p:spTree>
    <p:extLst>
      <p:ext uri="{BB962C8B-B14F-4D97-AF65-F5344CB8AC3E}">
        <p14:creationId xmlns:p14="http://schemas.microsoft.com/office/powerpoint/2010/main" val="21161639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29D362-26FC-43EF-BFC7-6158D8717990}" type="slidenum">
              <a:rPr lang="en-US" altLang="en-US"/>
              <a:pPr>
                <a:defRPr/>
              </a:pPr>
              <a:t>‹#›</a:t>
            </a:fld>
            <a:endParaRPr lang="en-US" altLang="en-US"/>
          </a:p>
        </p:txBody>
      </p:sp>
    </p:spTree>
    <p:extLst>
      <p:ext uri="{BB962C8B-B14F-4D97-AF65-F5344CB8AC3E}">
        <p14:creationId xmlns:p14="http://schemas.microsoft.com/office/powerpoint/2010/main" val="419052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BCFBF06-6B4C-48F0-8113-9AC7A92D24C9}" type="slidenum">
              <a:rPr lang="en-US" altLang="en-US"/>
              <a:pPr>
                <a:defRPr/>
              </a:pPr>
              <a:t>‹#›</a:t>
            </a:fld>
            <a:endParaRPr lang="en-US" altLang="en-US"/>
          </a:p>
        </p:txBody>
      </p:sp>
    </p:spTree>
    <p:extLst>
      <p:ext uri="{BB962C8B-B14F-4D97-AF65-F5344CB8AC3E}">
        <p14:creationId xmlns:p14="http://schemas.microsoft.com/office/powerpoint/2010/main" val="36840380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E9EE9FA0-E5A0-4A2C-B122-277B2C501BF5}" type="slidenum">
              <a:rPr lang="en-US" altLang="en-US"/>
              <a:pPr>
                <a:defRPr/>
              </a:pPr>
              <a:t>‹#›</a:t>
            </a:fld>
            <a:endParaRPr lang="en-US" altLang="en-US"/>
          </a:p>
        </p:txBody>
      </p:sp>
    </p:spTree>
    <p:extLst>
      <p:ext uri="{BB962C8B-B14F-4D97-AF65-F5344CB8AC3E}">
        <p14:creationId xmlns:p14="http://schemas.microsoft.com/office/powerpoint/2010/main" val="86253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365E5CCD-2AC9-4A7A-B5B1-92EA40FF745F}" type="slidenum">
              <a:rPr lang="en-US" altLang="en-US"/>
              <a:pPr>
                <a:defRPr/>
              </a:pPr>
              <a:t>‹#›</a:t>
            </a:fld>
            <a:endParaRPr lang="en-US" altLang="en-US"/>
          </a:p>
        </p:txBody>
      </p:sp>
    </p:spTree>
    <p:extLst>
      <p:ext uri="{BB962C8B-B14F-4D97-AF65-F5344CB8AC3E}">
        <p14:creationId xmlns:p14="http://schemas.microsoft.com/office/powerpoint/2010/main" val="2232996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6723377-BA56-445A-BA85-BE3876140C4E}" type="slidenum">
              <a:rPr lang="en-US" altLang="en-US"/>
              <a:pPr>
                <a:defRPr/>
              </a:pPr>
              <a:t>‹#›</a:t>
            </a:fld>
            <a:endParaRPr lang="en-US" altLang="en-US"/>
          </a:p>
        </p:txBody>
      </p:sp>
    </p:spTree>
    <p:extLst>
      <p:ext uri="{BB962C8B-B14F-4D97-AF65-F5344CB8AC3E}">
        <p14:creationId xmlns:p14="http://schemas.microsoft.com/office/powerpoint/2010/main" val="336798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24973AEC-02A7-4DF4-9605-5FED89B5F602}" type="slidenum">
              <a:rPr lang="en-US" altLang="en-US"/>
              <a:pPr>
                <a:defRPr/>
              </a:pPr>
              <a:t>‹#›</a:t>
            </a:fld>
            <a:endParaRPr lang="en-US" altLang="en-US"/>
          </a:p>
        </p:txBody>
      </p:sp>
    </p:spTree>
    <p:extLst>
      <p:ext uri="{BB962C8B-B14F-4D97-AF65-F5344CB8AC3E}">
        <p14:creationId xmlns:p14="http://schemas.microsoft.com/office/powerpoint/2010/main" val="263358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B675437-E249-4D6B-8815-81C40FFEBC80}" type="slidenum">
              <a:rPr lang="en-US" altLang="en-US"/>
              <a:pPr>
                <a:defRPr/>
              </a:pPr>
              <a:t>‹#›</a:t>
            </a:fld>
            <a:endParaRPr lang="en-US" altLang="en-US"/>
          </a:p>
        </p:txBody>
      </p:sp>
    </p:spTree>
    <p:extLst>
      <p:ext uri="{BB962C8B-B14F-4D97-AF65-F5344CB8AC3E}">
        <p14:creationId xmlns:p14="http://schemas.microsoft.com/office/powerpoint/2010/main" val="2862109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FA97A1B-F90E-495A-8350-DE65611D9419}" type="slidenum">
              <a:rPr lang="en-US" altLang="en-US"/>
              <a:pPr>
                <a:defRPr/>
              </a:pPr>
              <a:t>‹#›</a:t>
            </a:fld>
            <a:endParaRPr lang="en-US" altLang="en-US"/>
          </a:p>
        </p:txBody>
      </p:sp>
    </p:spTree>
    <p:extLst>
      <p:ext uri="{BB962C8B-B14F-4D97-AF65-F5344CB8AC3E}">
        <p14:creationId xmlns:p14="http://schemas.microsoft.com/office/powerpoint/2010/main" val="267524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BF4708-7777-4BD2-B7E2-4651DC81B256}" type="slidenum">
              <a:rPr lang="en-US" altLang="en-US"/>
              <a:pPr>
                <a:defRPr/>
              </a:pPr>
              <a:t>‹#›</a:t>
            </a:fld>
            <a:endParaRPr lang="en-US" altLang="en-US"/>
          </a:p>
        </p:txBody>
      </p:sp>
    </p:spTree>
    <p:extLst>
      <p:ext uri="{BB962C8B-B14F-4D97-AF65-F5344CB8AC3E}">
        <p14:creationId xmlns:p14="http://schemas.microsoft.com/office/powerpoint/2010/main" val="398429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4F28A6-9687-430C-B52C-6E573E1B1F34}" type="slidenum">
              <a:rPr lang="en-US" altLang="en-US"/>
              <a:pPr>
                <a:defRPr/>
              </a:pPr>
              <a:t>‹#›</a:t>
            </a:fld>
            <a:endParaRPr lang="en-US" altLang="en-US"/>
          </a:p>
        </p:txBody>
      </p:sp>
    </p:spTree>
    <p:extLst>
      <p:ext uri="{BB962C8B-B14F-4D97-AF65-F5344CB8AC3E}">
        <p14:creationId xmlns:p14="http://schemas.microsoft.com/office/powerpoint/2010/main" val="36501488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0238CA96-4357-4D48-B271-4272F32D8A39}" type="slidenum">
              <a:rPr lang="en-US" altLang="en-US"/>
              <a:pPr>
                <a:defRPr/>
              </a:pPr>
              <a:t>‹#›</a:t>
            </a:fld>
            <a:endParaRPr lang="en-US" altLang="en-US"/>
          </a:p>
        </p:txBody>
      </p:sp>
    </p:spTree>
    <p:extLst>
      <p:ext uri="{BB962C8B-B14F-4D97-AF65-F5344CB8AC3E}">
        <p14:creationId xmlns:p14="http://schemas.microsoft.com/office/powerpoint/2010/main" val="510977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28868AE-F3D4-4912-A19D-553E4951E097}" type="slidenum">
              <a:rPr lang="en-US" altLang="en-US"/>
              <a:pPr>
                <a:defRPr/>
              </a:pPr>
              <a:t>‹#›</a:t>
            </a:fld>
            <a:endParaRPr lang="en-US" altLang="en-US"/>
          </a:p>
        </p:txBody>
      </p:sp>
    </p:spTree>
    <p:extLst>
      <p:ext uri="{BB962C8B-B14F-4D97-AF65-F5344CB8AC3E}">
        <p14:creationId xmlns:p14="http://schemas.microsoft.com/office/powerpoint/2010/main" val="3419747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3C627483-E447-4C41-B321-E5B422303EF4}" type="slidenum">
              <a:rPr lang="en-US" altLang="en-US"/>
              <a:pPr>
                <a:defRPr/>
              </a:pPr>
              <a:t>‹#›</a:t>
            </a:fld>
            <a:endParaRPr lang="en-US" altLang="en-US"/>
          </a:p>
        </p:txBody>
      </p:sp>
    </p:spTree>
    <p:extLst>
      <p:ext uri="{BB962C8B-B14F-4D97-AF65-F5344CB8AC3E}">
        <p14:creationId xmlns:p14="http://schemas.microsoft.com/office/powerpoint/2010/main" val="693390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DDC50A5E-92B3-427B-84B1-1CEC2875456A}" type="slidenum">
              <a:rPr lang="en-US" altLang="en-US"/>
              <a:pPr>
                <a:defRPr/>
              </a:pPr>
              <a:t>‹#›</a:t>
            </a:fld>
            <a:endParaRPr lang="en-US" altLang="en-US"/>
          </a:p>
        </p:txBody>
      </p:sp>
    </p:spTree>
    <p:extLst>
      <p:ext uri="{BB962C8B-B14F-4D97-AF65-F5344CB8AC3E}">
        <p14:creationId xmlns:p14="http://schemas.microsoft.com/office/powerpoint/2010/main" val="3346274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4CBBA13-72DC-4A35-AE2F-AF535BC05148}" type="slidenum">
              <a:rPr lang="en-US" altLang="en-US"/>
              <a:pPr>
                <a:defRPr/>
              </a:pPr>
              <a:t>‹#›</a:t>
            </a:fld>
            <a:endParaRPr lang="en-US" altLang="en-US"/>
          </a:p>
        </p:txBody>
      </p:sp>
    </p:spTree>
    <p:extLst>
      <p:ext uri="{BB962C8B-B14F-4D97-AF65-F5344CB8AC3E}">
        <p14:creationId xmlns:p14="http://schemas.microsoft.com/office/powerpoint/2010/main" val="1432317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CB5C2D9-1684-4530-8D85-07EDC7141659}" type="slidenum">
              <a:rPr lang="en-US" altLang="en-US"/>
              <a:pPr>
                <a:defRPr/>
              </a:pPr>
              <a:t>‹#›</a:t>
            </a:fld>
            <a:endParaRPr lang="en-US" altLang="en-US"/>
          </a:p>
        </p:txBody>
      </p:sp>
    </p:spTree>
    <p:extLst>
      <p:ext uri="{BB962C8B-B14F-4D97-AF65-F5344CB8AC3E}">
        <p14:creationId xmlns:p14="http://schemas.microsoft.com/office/powerpoint/2010/main" val="1272248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D8575E0-78AE-427B-8F23-2CF732170760}" type="slidenum">
              <a:rPr lang="en-US" altLang="en-US"/>
              <a:pPr>
                <a:defRPr/>
              </a:pPr>
              <a:t>‹#›</a:t>
            </a:fld>
            <a:endParaRPr lang="en-US" altLang="en-US"/>
          </a:p>
        </p:txBody>
      </p:sp>
    </p:spTree>
    <p:extLst>
      <p:ext uri="{BB962C8B-B14F-4D97-AF65-F5344CB8AC3E}">
        <p14:creationId xmlns:p14="http://schemas.microsoft.com/office/powerpoint/2010/main" val="17094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282A6AD-C148-4EF4-A487-97139807B26B}" type="slidenum">
              <a:rPr lang="en-US" altLang="en-US"/>
              <a:pPr>
                <a:defRPr/>
              </a:pPr>
              <a:t>‹#›</a:t>
            </a:fld>
            <a:endParaRPr lang="en-US" altLang="en-US"/>
          </a:p>
        </p:txBody>
      </p:sp>
    </p:spTree>
    <p:extLst>
      <p:ext uri="{BB962C8B-B14F-4D97-AF65-F5344CB8AC3E}">
        <p14:creationId xmlns:p14="http://schemas.microsoft.com/office/powerpoint/2010/main" val="3033535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1AADFD1-2D93-4CB8-97D2-6CE1C8E78C7B}" type="slidenum">
              <a:rPr lang="en-US" altLang="en-US"/>
              <a:pPr>
                <a:defRPr/>
              </a:pPr>
              <a:t>‹#›</a:t>
            </a:fld>
            <a:endParaRPr lang="en-US" altLang="en-US"/>
          </a:p>
        </p:txBody>
      </p:sp>
    </p:spTree>
    <p:extLst>
      <p:ext uri="{BB962C8B-B14F-4D97-AF65-F5344CB8AC3E}">
        <p14:creationId xmlns:p14="http://schemas.microsoft.com/office/powerpoint/2010/main" val="3887196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CB4775F-F49C-4ED3-B617-572277A77E5C}" type="slidenum">
              <a:rPr lang="en-US" altLang="en-US"/>
              <a:pPr>
                <a:defRPr/>
              </a:pPr>
              <a:t>‹#›</a:t>
            </a:fld>
            <a:endParaRPr lang="en-US" altLang="en-US"/>
          </a:p>
        </p:txBody>
      </p:sp>
    </p:spTree>
    <p:extLst>
      <p:ext uri="{BB962C8B-B14F-4D97-AF65-F5344CB8AC3E}">
        <p14:creationId xmlns:p14="http://schemas.microsoft.com/office/powerpoint/2010/main" val="176629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4933A5F-74FF-4F8D-8209-DFB09743F48B}" type="slidenum">
              <a:rPr lang="en-US" altLang="en-US"/>
              <a:pPr>
                <a:defRPr/>
              </a:pPr>
              <a:t>‹#›</a:t>
            </a:fld>
            <a:endParaRPr lang="en-US" altLang="en-US"/>
          </a:p>
        </p:txBody>
      </p:sp>
    </p:spTree>
    <p:extLst>
      <p:ext uri="{BB962C8B-B14F-4D97-AF65-F5344CB8AC3E}">
        <p14:creationId xmlns:p14="http://schemas.microsoft.com/office/powerpoint/2010/main" val="11439025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E5D9DD8-8E91-4981-842E-4BB836CBD17E}" type="slidenum">
              <a:rPr lang="en-US" altLang="en-US"/>
              <a:pPr>
                <a:defRPr/>
              </a:pPr>
              <a:t>‹#›</a:t>
            </a:fld>
            <a:endParaRPr lang="en-US" altLang="en-US"/>
          </a:p>
        </p:txBody>
      </p:sp>
    </p:spTree>
    <p:extLst>
      <p:ext uri="{BB962C8B-B14F-4D97-AF65-F5344CB8AC3E}">
        <p14:creationId xmlns:p14="http://schemas.microsoft.com/office/powerpoint/2010/main" val="74191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B9A392-ECED-4C78-803B-679BF48667DF}" type="slidenum">
              <a:rPr lang="en-US" altLang="en-US"/>
              <a:pPr>
                <a:defRPr/>
              </a:pPr>
              <a:t>‹#›</a:t>
            </a:fld>
            <a:endParaRPr lang="en-US" altLang="en-US"/>
          </a:p>
        </p:txBody>
      </p:sp>
    </p:spTree>
    <p:extLst>
      <p:ext uri="{BB962C8B-B14F-4D97-AF65-F5344CB8AC3E}">
        <p14:creationId xmlns:p14="http://schemas.microsoft.com/office/powerpoint/2010/main" val="391380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C2D5C9A-48DD-4CE2-9FDD-05A242B64B80}" type="slidenum">
              <a:rPr lang="en-US" altLang="en-US"/>
              <a:pPr>
                <a:defRPr/>
              </a:pPr>
              <a:t>‹#›</a:t>
            </a:fld>
            <a:endParaRPr lang="en-US" altLang="en-US"/>
          </a:p>
        </p:txBody>
      </p:sp>
    </p:spTree>
    <p:extLst>
      <p:ext uri="{BB962C8B-B14F-4D97-AF65-F5344CB8AC3E}">
        <p14:creationId xmlns:p14="http://schemas.microsoft.com/office/powerpoint/2010/main" val="2418071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F46FBB4-6516-4138-A54F-6C7B9639F0C2}" type="slidenum">
              <a:rPr lang="en-US" altLang="en-US"/>
              <a:pPr>
                <a:defRPr/>
              </a:pPr>
              <a:t>‹#›</a:t>
            </a:fld>
            <a:endParaRPr lang="en-US" altLang="en-US"/>
          </a:p>
        </p:txBody>
      </p:sp>
    </p:spTree>
    <p:extLst>
      <p:ext uri="{BB962C8B-B14F-4D97-AF65-F5344CB8AC3E}">
        <p14:creationId xmlns:p14="http://schemas.microsoft.com/office/powerpoint/2010/main" val="9196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6426202-53C9-4405-A4A8-A1CFC3B9A365}" type="slidenum">
              <a:rPr lang="en-US" altLang="en-US"/>
              <a:pPr>
                <a:defRPr/>
              </a:pPr>
              <a:t>‹#›</a:t>
            </a:fld>
            <a:endParaRPr lang="en-US" altLang="en-US"/>
          </a:p>
        </p:txBody>
      </p:sp>
    </p:spTree>
    <p:extLst>
      <p:ext uri="{BB962C8B-B14F-4D97-AF65-F5344CB8AC3E}">
        <p14:creationId xmlns:p14="http://schemas.microsoft.com/office/powerpoint/2010/main" val="33663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67FFB3B-CD6B-43FF-AABB-BCFCB9B760B6}" type="slidenum">
              <a:rPr lang="en-US" altLang="en-US"/>
              <a:pPr>
                <a:defRPr/>
              </a:pPr>
              <a:t>‹#›</a:t>
            </a:fld>
            <a:endParaRPr lang="en-US" altLang="en-US"/>
          </a:p>
        </p:txBody>
      </p:sp>
    </p:spTree>
    <p:extLst>
      <p:ext uri="{BB962C8B-B14F-4D97-AF65-F5344CB8AC3E}">
        <p14:creationId xmlns:p14="http://schemas.microsoft.com/office/powerpoint/2010/main" val="2282257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B2E5F8E-DF32-4B59-B48F-AD768EC3E4E6}" type="slidenum">
              <a:rPr lang="en-US" altLang="en-US"/>
              <a:pPr>
                <a:defRPr/>
              </a:pPr>
              <a:t>‹#›</a:t>
            </a:fld>
            <a:endParaRPr lang="en-US" altLang="en-US"/>
          </a:p>
        </p:txBody>
      </p:sp>
    </p:spTree>
    <p:extLst>
      <p:ext uri="{BB962C8B-B14F-4D97-AF65-F5344CB8AC3E}">
        <p14:creationId xmlns:p14="http://schemas.microsoft.com/office/powerpoint/2010/main" val="2112288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EC679EA-202E-449D-A466-540F0546326C}" type="slidenum">
              <a:rPr lang="en-US" altLang="en-US"/>
              <a:pPr>
                <a:defRPr/>
              </a:pPr>
              <a:t>‹#›</a:t>
            </a:fld>
            <a:endParaRPr lang="en-US" altLang="en-US"/>
          </a:p>
        </p:txBody>
      </p:sp>
    </p:spTree>
    <p:extLst>
      <p:ext uri="{BB962C8B-B14F-4D97-AF65-F5344CB8AC3E}">
        <p14:creationId xmlns:p14="http://schemas.microsoft.com/office/powerpoint/2010/main" val="3406152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96F198C-8A1D-4A15-A8BE-3470853DBCCE}" type="slidenum">
              <a:rPr lang="en-US" altLang="en-US"/>
              <a:pPr>
                <a:defRPr/>
              </a:pPr>
              <a:t>‹#›</a:t>
            </a:fld>
            <a:endParaRPr lang="en-US" altLang="en-US"/>
          </a:p>
        </p:txBody>
      </p:sp>
    </p:spTree>
    <p:extLst>
      <p:ext uri="{BB962C8B-B14F-4D97-AF65-F5344CB8AC3E}">
        <p14:creationId xmlns:p14="http://schemas.microsoft.com/office/powerpoint/2010/main" val="207562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9F66A37-3539-419E-9499-AAC8DBB90CFE}" type="slidenum">
              <a:rPr lang="en-US" altLang="en-US"/>
              <a:pPr>
                <a:defRPr/>
              </a:pPr>
              <a:t>‹#›</a:t>
            </a:fld>
            <a:endParaRPr lang="en-US" altLang="en-US"/>
          </a:p>
        </p:txBody>
      </p:sp>
    </p:spTree>
    <p:extLst>
      <p:ext uri="{BB962C8B-B14F-4D97-AF65-F5344CB8AC3E}">
        <p14:creationId xmlns:p14="http://schemas.microsoft.com/office/powerpoint/2010/main" val="335317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0CDC14-759F-47FE-B426-B3B20E136654}" type="slidenum">
              <a:rPr lang="en-US" altLang="en-US"/>
              <a:pPr>
                <a:defRPr/>
              </a:pPr>
              <a:t>‹#›</a:t>
            </a:fld>
            <a:endParaRPr lang="en-US" altLang="en-US"/>
          </a:p>
        </p:txBody>
      </p:sp>
    </p:spTree>
    <p:extLst>
      <p:ext uri="{BB962C8B-B14F-4D97-AF65-F5344CB8AC3E}">
        <p14:creationId xmlns:p14="http://schemas.microsoft.com/office/powerpoint/2010/main" val="10060433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05AAE6B-8AF0-42D1-BA2C-4FA5B556C7BA}" type="slidenum">
              <a:rPr lang="en-US" altLang="en-US"/>
              <a:pPr>
                <a:defRPr/>
              </a:pPr>
              <a:t>‹#›</a:t>
            </a:fld>
            <a:endParaRPr lang="en-US" altLang="en-US"/>
          </a:p>
        </p:txBody>
      </p:sp>
    </p:spTree>
    <p:extLst>
      <p:ext uri="{BB962C8B-B14F-4D97-AF65-F5344CB8AC3E}">
        <p14:creationId xmlns:p14="http://schemas.microsoft.com/office/powerpoint/2010/main" val="3562608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EC21A42-C029-4A1D-8740-BE09B7143DFC}" type="slidenum">
              <a:rPr lang="en-US" altLang="en-US"/>
              <a:pPr>
                <a:defRPr/>
              </a:pPr>
              <a:t>‹#›</a:t>
            </a:fld>
            <a:endParaRPr lang="en-US" altLang="en-US"/>
          </a:p>
        </p:txBody>
      </p:sp>
    </p:spTree>
    <p:extLst>
      <p:ext uri="{BB962C8B-B14F-4D97-AF65-F5344CB8AC3E}">
        <p14:creationId xmlns:p14="http://schemas.microsoft.com/office/powerpoint/2010/main" val="25308263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4E887E8-26CF-4B79-B9F6-764C55CD22B5}" type="slidenum">
              <a:rPr lang="en-US" altLang="en-US"/>
              <a:pPr>
                <a:defRPr/>
              </a:pPr>
              <a:t>‹#›</a:t>
            </a:fld>
            <a:endParaRPr lang="en-US" altLang="en-US"/>
          </a:p>
        </p:txBody>
      </p:sp>
    </p:spTree>
    <p:extLst>
      <p:ext uri="{BB962C8B-B14F-4D97-AF65-F5344CB8AC3E}">
        <p14:creationId xmlns:p14="http://schemas.microsoft.com/office/powerpoint/2010/main" val="1071746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B465124-9B6F-4BF8-AD24-CE4EE5193979}" type="slidenum">
              <a:rPr lang="en-US" altLang="en-US"/>
              <a:pPr>
                <a:defRPr/>
              </a:pPr>
              <a:t>‹#›</a:t>
            </a:fld>
            <a:endParaRPr lang="en-US" altLang="en-US"/>
          </a:p>
        </p:txBody>
      </p:sp>
    </p:spTree>
    <p:extLst>
      <p:ext uri="{BB962C8B-B14F-4D97-AF65-F5344CB8AC3E}">
        <p14:creationId xmlns:p14="http://schemas.microsoft.com/office/powerpoint/2010/main" val="3968711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B30765D-689B-44CB-AAE7-1F1B1C360721}" type="slidenum">
              <a:rPr lang="en-US" altLang="en-US"/>
              <a:pPr>
                <a:defRPr/>
              </a:pPr>
              <a:t>‹#›</a:t>
            </a:fld>
            <a:endParaRPr lang="en-US" altLang="en-US"/>
          </a:p>
        </p:txBody>
      </p:sp>
    </p:spTree>
    <p:extLst>
      <p:ext uri="{BB962C8B-B14F-4D97-AF65-F5344CB8AC3E}">
        <p14:creationId xmlns:p14="http://schemas.microsoft.com/office/powerpoint/2010/main" val="427809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4A0A036-3192-4FAF-B2AB-0241C66FE90E}" type="slidenum">
              <a:rPr lang="en-US" altLang="en-US"/>
              <a:pPr>
                <a:defRPr/>
              </a:pPr>
              <a:t>‹#›</a:t>
            </a:fld>
            <a:endParaRPr lang="en-US" altLang="en-US"/>
          </a:p>
        </p:txBody>
      </p:sp>
    </p:spTree>
    <p:extLst>
      <p:ext uri="{BB962C8B-B14F-4D97-AF65-F5344CB8AC3E}">
        <p14:creationId xmlns:p14="http://schemas.microsoft.com/office/powerpoint/2010/main" val="1547937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B559D53-4978-44A7-8CEF-48B8F97AB252}" type="slidenum">
              <a:rPr lang="en-US" altLang="en-US"/>
              <a:pPr>
                <a:defRPr/>
              </a:pPr>
              <a:t>‹#›</a:t>
            </a:fld>
            <a:endParaRPr lang="en-US" altLang="en-US"/>
          </a:p>
        </p:txBody>
      </p:sp>
    </p:spTree>
    <p:extLst>
      <p:ext uri="{BB962C8B-B14F-4D97-AF65-F5344CB8AC3E}">
        <p14:creationId xmlns:p14="http://schemas.microsoft.com/office/powerpoint/2010/main" val="289813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3583B84-A93D-41D5-8298-1C1916FC0112}" type="slidenum">
              <a:rPr lang="en-US" altLang="en-US"/>
              <a:pPr>
                <a:defRPr/>
              </a:pPr>
              <a:t>‹#›</a:t>
            </a:fld>
            <a:endParaRPr lang="en-US" altLang="en-US"/>
          </a:p>
        </p:txBody>
      </p:sp>
    </p:spTree>
    <p:extLst>
      <p:ext uri="{BB962C8B-B14F-4D97-AF65-F5344CB8AC3E}">
        <p14:creationId xmlns:p14="http://schemas.microsoft.com/office/powerpoint/2010/main" val="6015656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8384BA7-7F5E-4A1F-8F3A-73B37DDEAA65}" type="slidenum">
              <a:rPr lang="en-US" altLang="en-US"/>
              <a:pPr>
                <a:defRPr/>
              </a:pPr>
              <a:t>‹#›</a:t>
            </a:fld>
            <a:endParaRPr lang="en-US" altLang="en-US"/>
          </a:p>
        </p:txBody>
      </p:sp>
    </p:spTree>
    <p:extLst>
      <p:ext uri="{BB962C8B-B14F-4D97-AF65-F5344CB8AC3E}">
        <p14:creationId xmlns:p14="http://schemas.microsoft.com/office/powerpoint/2010/main" val="26573387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BE00278-E1DA-41FE-AF8A-090DC0108583}" type="slidenum">
              <a:rPr lang="en-US" altLang="en-US"/>
              <a:pPr>
                <a:defRPr/>
              </a:pPr>
              <a:t>‹#›</a:t>
            </a:fld>
            <a:endParaRPr lang="en-US" altLang="en-US"/>
          </a:p>
        </p:txBody>
      </p:sp>
    </p:spTree>
    <p:extLst>
      <p:ext uri="{BB962C8B-B14F-4D97-AF65-F5344CB8AC3E}">
        <p14:creationId xmlns:p14="http://schemas.microsoft.com/office/powerpoint/2010/main" val="70354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502E9A-F6F9-45EB-95F2-427529F54173}" type="slidenum">
              <a:rPr lang="en-US" altLang="en-US"/>
              <a:pPr>
                <a:defRPr/>
              </a:pPr>
              <a:t>‹#›</a:t>
            </a:fld>
            <a:endParaRPr lang="en-US" altLang="en-US"/>
          </a:p>
        </p:txBody>
      </p:sp>
    </p:spTree>
    <p:extLst>
      <p:ext uri="{BB962C8B-B14F-4D97-AF65-F5344CB8AC3E}">
        <p14:creationId xmlns:p14="http://schemas.microsoft.com/office/powerpoint/2010/main" val="5046554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07F3DF-EF51-4687-814D-CF4EE7A4EA38}" type="slidenum">
              <a:rPr lang="en-US" altLang="en-US"/>
              <a:pPr>
                <a:defRPr/>
              </a:pPr>
              <a:t>‹#›</a:t>
            </a:fld>
            <a:endParaRPr lang="en-US" altLang="en-US"/>
          </a:p>
        </p:txBody>
      </p:sp>
    </p:spTree>
    <p:extLst>
      <p:ext uri="{BB962C8B-B14F-4D97-AF65-F5344CB8AC3E}">
        <p14:creationId xmlns:p14="http://schemas.microsoft.com/office/powerpoint/2010/main" val="2919864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4.xm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35DF52-BFBD-4D88-98C3-7347A6F357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97" r:id="rId1"/>
    <p:sldLayoutId id="2147485498" r:id="rId2"/>
    <p:sldLayoutId id="2147485499" r:id="rId3"/>
    <p:sldLayoutId id="2147485500" r:id="rId4"/>
    <p:sldLayoutId id="2147485501" r:id="rId5"/>
    <p:sldLayoutId id="2147485502" r:id="rId6"/>
    <p:sldLayoutId id="2147485503" r:id="rId7"/>
    <p:sldLayoutId id="2147485504" r:id="rId8"/>
    <p:sldLayoutId id="2147485505" r:id="rId9"/>
    <p:sldLayoutId id="2147485506" r:id="rId10"/>
    <p:sldLayoutId id="2147485507" r:id="rId11"/>
    <p:sldLayoutId id="2147485508" r:id="rId12"/>
    <p:sldLayoutId id="2147485509"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6156A8F-D8E5-4CA0-B776-16755BAAF3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2010756-A00A-49D2-8457-9169F9D127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778F2B3-B078-4FAD-A364-E22C86C81B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7AE8A2D-E7C3-4877-B38E-93B9CB3725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9EF279E-4F40-49C1-9188-91DA0847C3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18371E7-9FD3-4A12-BAE2-2F115D38B5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DFE0DC6-D5B8-4E7F-B030-579083BF31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1E897F4-ED3D-415F-9723-5CA5AC8DF9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F834679-F5C5-4C94-B1D5-B25978A1D2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4F57D7A-6E67-4189-937A-CA5BBFF3AE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9BFACD5-34F0-48C0-BAD2-57840CACD4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0202E5B-F09B-46AC-AFFB-9AF1A1AE8D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3F6191A-76C9-4CE6-AC80-A25CA99AA0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2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9163AE1-65BA-46D2-9864-2B3286CA20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2B5E0E1-7416-415E-A581-94A6079A32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622B42B-9A33-4037-999F-0327EBBAEC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EB80B32-2C9C-4841-BA5D-C31CDC470D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BF15613-AFF5-45C7-8294-32D1597507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8A9A78E-80E7-48EE-BAB8-254365426E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82609E7-CD92-49E4-B43B-CBF6F1AE09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1687BBD-945B-480C-AB9C-3E068D6D90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06FA01A-754A-4CCD-AC77-424B74A075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6CC9C2C-0F9E-445D-A172-E0A91FFCA1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2D3FC1F-F0FB-4E7A-8925-C9B5FE43DD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3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FCA325D-74E6-43C0-9089-5151F76446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F16011B-2202-4F02-8C70-61BDA89C97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1" r:id="rId1"/>
    <p:sldLayoutId id="2147485542"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00DFD10-F877-49CD-B2C2-73E6D032B7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8D6BE54-D2DD-4945-84AD-680DC4B131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CF8DB60-4139-44FF-B3AA-2BCD6A43B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8A7D73C-FF3F-4EAE-9A53-E5F5283B7E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2FD87EA-F4DB-4278-A5A8-86FC014F7E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2027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C900017-5921-4BCA-A121-9196B0781D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9.xml"/><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33.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35.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36.xml"/><Relationship Id="rId5" Type="http://schemas.openxmlformats.org/officeDocument/2006/relationships/image" Target="../media/image50.png"/><Relationship Id="rId4" Type="http://schemas.openxmlformats.org/officeDocument/2006/relationships/hyperlink" Target="http://www.kelsoinstitute.org/download.html#newcap"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kelsoinstitute.org/download.html" TargetMode="External"/><Relationship Id="rId2" Type="http://schemas.openxmlformats.org/officeDocument/2006/relationships/notesSlide" Target="../notesSlides/notesSlide47.xml"/><Relationship Id="rId1" Type="http://schemas.openxmlformats.org/officeDocument/2006/relationships/slideLayout" Target="../slideLayouts/slideLayout37.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hyperlink" Target="http://www.kelsoinstitute.org/download.html" TargetMode="External"/><Relationship Id="rId2" Type="http://schemas.openxmlformats.org/officeDocument/2006/relationships/notesSlide" Target="../notesSlides/notesSlide48.xml"/><Relationship Id="rId1" Type="http://schemas.openxmlformats.org/officeDocument/2006/relationships/slideLayout" Target="../slideLayouts/slideLayout38.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hdl.library.upenn.edu/1017.6/20040209005-record"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41.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43.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44.xml"/><Relationship Id="rId4" Type="http://schemas.openxmlformats.org/officeDocument/2006/relationships/image" Target="../media/image70.jpeg"/></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First_Bank_of_the_United_States.jp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9091" name="Picture 10" descr="PH20060127008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8424863"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11"/>
          <p:cNvSpPr txBox="1">
            <a:spLocks noChangeArrowheads="1"/>
          </p:cNvSpPr>
          <p:nvPr/>
        </p:nvSpPr>
        <p:spPr bwMode="auto">
          <a:xfrm>
            <a:off x="971550" y="1268413"/>
            <a:ext cx="259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Alan Greenspan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1139" name="Text Box 7"/>
          <p:cNvSpPr txBox="1">
            <a:spLocks noChangeArrowheads="1"/>
          </p:cNvSpPr>
          <p:nvPr/>
        </p:nvSpPr>
        <p:spPr bwMode="auto">
          <a:xfrm>
            <a:off x="611188" y="981075"/>
            <a:ext cx="434022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 more recently, some scholars have suggested that the problems of the free banking period were exaggerated. Retrospective analyses have shown, for example, that losses to bank note holders and bank failures were not out of line with other comparable periods in U.S. banking history.”</a:t>
            </a:r>
            <a:r>
              <a:rPr lang="en-US" altLang="en-US" sz="1800">
                <a:solidFill>
                  <a:srgbClr val="000000"/>
                </a:solidFill>
              </a:rPr>
              <a:t> </a:t>
            </a:r>
          </a:p>
        </p:txBody>
      </p:sp>
      <p:pic>
        <p:nvPicPr>
          <p:cNvPr id="91140" name="Picture 9" descr="alan-greens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133600"/>
            <a:ext cx="3024188"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14" descr="team-sy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412875"/>
            <a:ext cx="34559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16"/>
          <p:cNvSpPr txBox="1">
            <a:spLocks noChangeArrowheads="1"/>
          </p:cNvSpPr>
          <p:nvPr/>
        </p:nvSpPr>
        <p:spPr bwMode="auto">
          <a:xfrm>
            <a:off x="971550" y="3141663"/>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Edward L. Symons, Jr.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descr="team-sy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989138"/>
            <a:ext cx="18097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5"/>
          <p:cNvSpPr txBox="1">
            <a:spLocks noChangeArrowheads="1"/>
          </p:cNvSpPr>
          <p:nvPr/>
        </p:nvSpPr>
        <p:spPr bwMode="auto">
          <a:xfrm>
            <a:off x="971550" y="1700213"/>
            <a:ext cx="41973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“In some states, particularly Michigan Where more than forty banks failed before the system was declared unconstitutional, the system is better characterized as a fiasco than a failure.”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7283" name="Picture 15" descr="ANd9GcQeMBYLAOfmn6LuZrTNjM7tYu2BIgBPU0F1TD0ru4z02IL931k0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620713"/>
            <a:ext cx="469741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1" name="Text Box 3"/>
          <p:cNvSpPr txBox="1">
            <a:spLocks noChangeArrowheads="1"/>
          </p:cNvSpPr>
          <p:nvPr/>
        </p:nvSpPr>
        <p:spPr bwMode="auto">
          <a:xfrm>
            <a:off x="1187450" y="3068638"/>
            <a:ext cx="3960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National Banking Acts of 1863 and 1864</a:t>
            </a:r>
          </a:p>
        </p:txBody>
      </p:sp>
      <p:pic>
        <p:nvPicPr>
          <p:cNvPr id="99332" name="Picture 6" descr="ANd9GcQeMBYLAOfmn6LuZrTNjM7tYu2BIgBPU0F1TD0ru4z02IL931k0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205038"/>
            <a:ext cx="2179637"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79" name="Text Box 3"/>
          <p:cNvSpPr txBox="1">
            <a:spLocks noChangeArrowheads="1"/>
          </p:cNvSpPr>
          <p:nvPr/>
        </p:nvSpPr>
        <p:spPr bwMode="auto">
          <a:xfrm>
            <a:off x="611188" y="3429000"/>
            <a:ext cx="4895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The number of state-chartered banks fell to just 325</a:t>
            </a:r>
          </a:p>
        </p:txBody>
      </p:sp>
      <p:pic>
        <p:nvPicPr>
          <p:cNvPr id="101380" name="Picture 5" descr="ANd9GcQeMBYLAOfmn6LuZrTNjM7tYu2BIgBPU0F1TD0ru4z02IL931k0x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205038"/>
            <a:ext cx="2438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3427" name="Picture 6" descr="eisbirish004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04813"/>
            <a:ext cx="4837112"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5475" name="Picture 7" descr="panic_of_1907_ja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0"/>
            <a:ext cx="5043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11" descr="1_panic_1907_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60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13" descr="war_of_wealth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005263"/>
            <a:ext cx="50038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Picture 12" descr="Mad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13" descr="22nor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636838"/>
            <a:ext cx="30210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Mad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5" descr="ANd9GcTgostxS6gryuBzp3ij2HIRtyxD9FAokYTNpIIV5lu0ZfznU8Oa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357563"/>
            <a:ext cx="336708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9" descr="Theodore Roosevelt on the Campaign Trail - 1912&#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9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12" descr="woodrow-wil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0"/>
            <a:ext cx="476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8"/>
          <p:cNvSpPr txBox="1">
            <a:spLocks noChangeArrowheads="1"/>
          </p:cNvSpPr>
          <p:nvPr/>
        </p:nvSpPr>
        <p:spPr bwMode="auto">
          <a:xfrm>
            <a:off x="468313" y="2133600"/>
            <a:ext cx="324008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 … a concentration of the control of credit … may at any time become infinitely dangerous to free enterprise.”</a:t>
            </a:r>
          </a:p>
        </p:txBody>
      </p:sp>
      <p:pic>
        <p:nvPicPr>
          <p:cNvPr id="113667" name="Picture 10" descr="President Woodrow Wi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0"/>
            <a:ext cx="501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fed-st-louis-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6" descr="350px-Fed_Rese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636838"/>
            <a:ext cx="26527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7763" name="Picture 16" descr="federal-reserve-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17" descr="SuperHome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56165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1" name="AutoShape 15" descr="9k="/>
          <p:cNvSpPr>
            <a:spLocks noChangeAspect="1" noChangeArrowheads="1"/>
          </p:cNvSpPr>
          <p:nvPr/>
        </p:nvSpPr>
        <p:spPr bwMode="auto">
          <a:xfrm>
            <a:off x="3305175" y="2528888"/>
            <a:ext cx="2533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19812" name="Picture 17" descr="day-in-the-life-of-the-fomc_im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21859" name="Picture 7" descr="ANd9GcT7Iamix8n_6eK3yK0CAwq0M1zJ31qey7iElOobzr6QBdJPYcFo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341438"/>
            <a:ext cx="299561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8"/>
          <p:cNvSpPr>
            <a:spLocks noChangeArrowheads="1"/>
          </p:cNvSpPr>
          <p:nvPr/>
        </p:nvSpPr>
        <p:spPr bwMode="auto">
          <a:xfrm>
            <a:off x="755650" y="1557338"/>
            <a:ext cx="40671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solidFill>
                  <a:srgbClr val="000000"/>
                </a:solidFill>
                <a:latin typeface="Rockwell" pitchFamily="18" charset="0"/>
              </a:rPr>
              <a:t>“The Act establishes the most gigantic trust on earth. When the President signs this Bill, the invisible government of the monetary power will be legalized. …The greatest crime of the ages is perpetuated by this banking and currency bill.”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23907" name="Picture 4" descr="ron_paul_5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5"/>
          <p:cNvSpPr>
            <a:spLocks noChangeArrowheads="1"/>
          </p:cNvSpPr>
          <p:nvPr/>
        </p:nvSpPr>
        <p:spPr bwMode="auto">
          <a:xfrm>
            <a:off x="755650" y="2420938"/>
            <a:ext cx="259238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buFontTx/>
              <a:buNone/>
            </a:pPr>
            <a:r>
              <a:rPr lang="en-US" altLang="en-US" sz="2400" b="1">
                <a:solidFill>
                  <a:srgbClr val="FFFFFF"/>
                </a:solidFill>
                <a:latin typeface="Rockwell" pitchFamily="18" charset="0"/>
              </a:rPr>
              <a:t>Ron Paul</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25955" name="Picture 13" descr="ron_paul_5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205038"/>
            <a:ext cx="24479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16"/>
          <p:cNvSpPr txBox="1">
            <a:spLocks noChangeArrowheads="1"/>
          </p:cNvSpPr>
          <p:nvPr/>
        </p:nvSpPr>
        <p:spPr bwMode="auto">
          <a:xfrm>
            <a:off x="539750" y="908050"/>
            <a:ext cx="50403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“Since the creation of the Federal Reserve, middle and working-class Americans have been victimized by a boom-and-bust monetary policy. In addition, most Americans have suffered a steadily eroding purchasing power because of the Federal Reserve's inflationary policies. This represents a real, if hidden, tax imposed on the American people.”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380px-1896G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4"/>
          <p:cNvSpPr txBox="1">
            <a:spLocks noChangeArrowheads="1"/>
          </p:cNvSpPr>
          <p:nvPr/>
        </p:nvSpPr>
        <p:spPr bwMode="auto">
          <a:xfrm>
            <a:off x="152400" y="76200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8</a:t>
            </a:r>
          </a:p>
        </p:txBody>
      </p:sp>
      <p:sp>
        <p:nvSpPr>
          <p:cNvPr id="74756" name="Text Box 4"/>
          <p:cNvSpPr txBox="1">
            <a:spLocks noChangeArrowheads="1"/>
          </p:cNvSpPr>
          <p:nvPr/>
        </p:nvSpPr>
        <p:spPr bwMode="auto">
          <a:xfrm>
            <a:off x="152400" y="1428750"/>
            <a:ext cx="8639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Money, Currency and Credit</a:t>
            </a:r>
          </a:p>
          <a:p>
            <a:pPr algn="ctr" eaLnBrk="1" hangingPunct="1">
              <a:spcBef>
                <a:spcPct val="0"/>
              </a:spcBef>
              <a:buFontTx/>
              <a:buNone/>
            </a:pPr>
            <a:r>
              <a:rPr lang="en-US" altLang="en-US" sz="3600" b="1">
                <a:solidFill>
                  <a:srgbClr val="FFFFFF"/>
                </a:solidFill>
                <a:latin typeface="Rockwell" pitchFamily="18" charset="0"/>
              </a:rPr>
              <a:t>The United States of America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cross_of_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0"/>
            <a:ext cx="461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br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0"/>
            <a:ext cx="4932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250825" y="2997200"/>
            <a:ext cx="33750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William Jennings Bryan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4147" name="Picture 12" descr="br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0"/>
            <a:ext cx="541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195" name="Text Box 3"/>
          <p:cNvSpPr txBox="1">
            <a:spLocks noChangeArrowheads="1"/>
          </p:cNvSpPr>
          <p:nvPr/>
        </p:nvSpPr>
        <p:spPr bwMode="auto">
          <a:xfrm>
            <a:off x="971550" y="2349500"/>
            <a:ext cx="38877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“…if protection has slain its thousands, the gold standard has slain its tens of thousands.”</a:t>
            </a:r>
          </a:p>
        </p:txBody>
      </p:sp>
      <p:pic>
        <p:nvPicPr>
          <p:cNvPr id="136196" name="Picture 7" descr="br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060575"/>
            <a:ext cx="20462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8" descr="jpg8-300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9"/>
          <p:cNvSpPr txBox="1">
            <a:spLocks noChangeArrowheads="1"/>
          </p:cNvSpPr>
          <p:nvPr/>
        </p:nvSpPr>
        <p:spPr bwMode="auto">
          <a:xfrm>
            <a:off x="827088" y="404813"/>
            <a:ext cx="7620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000000"/>
                </a:solidFill>
                <a:latin typeface="Rockwell" pitchFamily="18" charset="0"/>
              </a:rPr>
              <a:t>Government issued currency</a:t>
            </a:r>
          </a:p>
          <a:p>
            <a:pPr algn="ctr" eaLnBrk="1" hangingPunct="1">
              <a:spcBef>
                <a:spcPct val="0"/>
              </a:spcBef>
              <a:buFontTx/>
              <a:buNone/>
            </a:pPr>
            <a:endParaRPr lang="en-US" altLang="en-US" sz="4000" b="1">
              <a:solidFill>
                <a:srgbClr val="000000"/>
              </a:solidFill>
              <a:latin typeface="Rockwell" pitchFamily="18" charset="0"/>
            </a:endParaRPr>
          </a:p>
          <a:p>
            <a:pPr algn="ctr" eaLnBrk="1" hangingPunct="1">
              <a:spcBef>
                <a:spcPct val="0"/>
              </a:spcBef>
              <a:buFontTx/>
              <a:buNone/>
            </a:pPr>
            <a:r>
              <a:rPr lang="en-US" altLang="en-US" sz="4000" b="1">
                <a:solidFill>
                  <a:srgbClr val="FFFFFF"/>
                </a:solidFill>
                <a:latin typeface="Rockwell" pitchFamily="18" charset="0"/>
              </a:rPr>
              <a:t>Versus</a:t>
            </a:r>
          </a:p>
          <a:p>
            <a:pPr algn="ctr" eaLnBrk="1" hangingPunct="1">
              <a:spcBef>
                <a:spcPct val="0"/>
              </a:spcBef>
              <a:buFontTx/>
              <a:buNone/>
            </a:pPr>
            <a:endParaRPr lang="en-US" altLang="en-US" sz="4000" b="1">
              <a:solidFill>
                <a:srgbClr val="000000"/>
              </a:solidFill>
              <a:latin typeface="Rockwell" pitchFamily="18" charset="0"/>
            </a:endParaRPr>
          </a:p>
          <a:p>
            <a:pPr algn="ctr" eaLnBrk="1" hangingPunct="1">
              <a:spcBef>
                <a:spcPct val="0"/>
              </a:spcBef>
              <a:buFontTx/>
              <a:buNone/>
            </a:pPr>
            <a:r>
              <a:rPr lang="en-US" altLang="en-US" sz="4000" b="1">
                <a:solidFill>
                  <a:srgbClr val="000000"/>
                </a:solidFill>
                <a:latin typeface="Rockwell" pitchFamily="18" charset="0"/>
              </a:rPr>
              <a:t>Central Bank issued currency</a:t>
            </a:r>
          </a:p>
          <a:p>
            <a:pPr algn="ctr" eaLnBrk="1" hangingPunct="1">
              <a:spcBef>
                <a:spcPct val="0"/>
              </a:spcBef>
              <a:buFontTx/>
              <a:buNone/>
            </a:pPr>
            <a:endParaRPr lang="en-US" altLang="en-US" sz="4000" b="1">
              <a:solidFill>
                <a:srgbClr val="000000"/>
              </a:solidFill>
              <a:latin typeface="Rockwell" pitchFamily="18" charset="0"/>
            </a:endParaRPr>
          </a:p>
          <a:p>
            <a:pPr algn="ctr" eaLnBrk="1" hangingPunct="1">
              <a:spcBef>
                <a:spcPct val="0"/>
              </a:spcBef>
              <a:buFontTx/>
              <a:buNone/>
            </a:pPr>
            <a:r>
              <a:rPr lang="en-US" altLang="en-US" sz="4000" b="1">
                <a:solidFill>
                  <a:srgbClr val="FFFFFF"/>
                </a:solidFill>
                <a:latin typeface="Rockwell" pitchFamily="18" charset="0"/>
              </a:rPr>
              <a:t>Versus</a:t>
            </a:r>
          </a:p>
          <a:p>
            <a:pPr algn="ctr" eaLnBrk="1" hangingPunct="1">
              <a:spcBef>
                <a:spcPct val="0"/>
              </a:spcBef>
              <a:buFontTx/>
              <a:buNone/>
            </a:pPr>
            <a:endParaRPr lang="en-US" altLang="en-US" sz="4000" b="1">
              <a:solidFill>
                <a:srgbClr val="FFFFFF"/>
              </a:solidFill>
              <a:latin typeface="Rockwell" pitchFamily="18" charset="0"/>
            </a:endParaRPr>
          </a:p>
          <a:p>
            <a:pPr algn="ctr" eaLnBrk="1" hangingPunct="1">
              <a:spcBef>
                <a:spcPct val="0"/>
              </a:spcBef>
              <a:buFontTx/>
              <a:buNone/>
            </a:pPr>
            <a:r>
              <a:rPr lang="en-US" altLang="en-US" sz="4000" b="1">
                <a:solidFill>
                  <a:srgbClr val="000000"/>
                </a:solidFill>
                <a:latin typeface="Rockwell" pitchFamily="18" charset="0"/>
              </a:rPr>
              <a:t>Private Bank issued currency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8" descr="SZ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1" name="Text Box 9"/>
          <p:cNvSpPr txBox="1">
            <a:spLocks noChangeArrowheads="1"/>
          </p:cNvSpPr>
          <p:nvPr/>
        </p:nvSpPr>
        <p:spPr bwMode="auto">
          <a:xfrm>
            <a:off x="1042988" y="5805488"/>
            <a:ext cx="280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Stephen Zarlenga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7"/>
          <p:cNvSpPr txBox="1">
            <a:spLocks noChangeArrowheads="1"/>
          </p:cNvSpPr>
          <p:nvPr/>
        </p:nvSpPr>
        <p:spPr bwMode="auto">
          <a:xfrm>
            <a:off x="827088" y="1412875"/>
            <a:ext cx="4824412"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altLang="en-US" sz="2400" b="1">
                <a:solidFill>
                  <a:srgbClr val="000000"/>
                </a:solidFill>
                <a:latin typeface="Rockwell" pitchFamily="18" charset="0"/>
              </a:rPr>
              <a:t>“One reason economists have failed mankind so badly is their poor methodology – an over-reliance on theoretical reasoning. Alexander Del Mar the world’s greatest monetary historian noted:  ‘</a:t>
            </a:r>
            <a:r>
              <a:rPr lang="en-US" altLang="en-US" sz="2400" b="1" i="1">
                <a:solidFill>
                  <a:srgbClr val="000000"/>
                </a:solidFill>
                <a:latin typeface="Rockwell" pitchFamily="18" charset="0"/>
              </a:rPr>
              <a:t>As a rule economists...don’t take the trouble to study the history of money; it is much easier to imagine it and to deduce the principles of this imaginary knowledge</a:t>
            </a:r>
            <a:r>
              <a:rPr lang="en-US" altLang="en-US" sz="2400" b="1">
                <a:solidFill>
                  <a:srgbClr val="000000"/>
                </a:solidFill>
                <a:latin typeface="Rockwell" pitchFamily="18" charset="0"/>
              </a:rPr>
              <a:t>.’" </a:t>
            </a:r>
          </a:p>
          <a:p>
            <a:pPr eaLnBrk="1" hangingPunct="1">
              <a:spcBef>
                <a:spcPct val="0"/>
              </a:spcBef>
              <a:buFontTx/>
              <a:buNone/>
            </a:pPr>
            <a:endParaRPr lang="en-US" altLang="en-US" sz="2400" b="1">
              <a:solidFill>
                <a:srgbClr val="000000"/>
              </a:solidFill>
              <a:latin typeface="Rockwell" pitchFamily="18" charset="0"/>
            </a:endParaRPr>
          </a:p>
        </p:txBody>
      </p:sp>
      <p:sp>
        <p:nvSpPr>
          <p:cNvPr id="142339" name="AutoShape 9" descr="9k="/>
          <p:cNvSpPr>
            <a:spLocks noChangeAspect="1" noChangeArrowheads="1"/>
          </p:cNvSpPr>
          <p:nvPr/>
        </p:nvSpPr>
        <p:spPr bwMode="auto">
          <a:xfrm>
            <a:off x="3886200" y="291465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42340" name="Picture 11" descr="Stephen-Zarlenga-180x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492375"/>
            <a:ext cx="24479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tephen-Zarlenga-180x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8" descr="Stephen-Zarlenga-180x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492375"/>
            <a:ext cx="244792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 Box 10"/>
          <p:cNvSpPr txBox="1">
            <a:spLocks noChangeArrowheads="1"/>
          </p:cNvSpPr>
          <p:nvPr/>
        </p:nvSpPr>
        <p:spPr bwMode="auto">
          <a:xfrm>
            <a:off x="611188" y="1052513"/>
            <a:ext cx="45370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Nationalize the Federal Reserve System</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r>
              <a:rPr lang="en-US" altLang="en-US" sz="2400" b="1">
                <a:solidFill>
                  <a:srgbClr val="000000"/>
                </a:solidFill>
                <a:latin typeface="Rockwell" pitchFamily="18" charset="0"/>
              </a:rPr>
              <a:t>Reconstitute the Fed within the U.S. Treasury, to become a fourth branch of government</a:t>
            </a:r>
          </a:p>
          <a:p>
            <a:pPr eaLnBrk="1" hangingPunct="1">
              <a:spcBef>
                <a:spcPct val="0"/>
              </a:spcBef>
              <a:buFontTx/>
              <a:buNone/>
            </a:pPr>
            <a:endParaRPr lang="en-US" altLang="en-US" sz="2400" b="1">
              <a:solidFill>
                <a:srgbClr val="000000"/>
              </a:solidFill>
              <a:latin typeface="Rockwell" pitchFamily="18" charset="0"/>
            </a:endParaRPr>
          </a:p>
          <a:p>
            <a:pPr eaLnBrk="1" hangingPunct="1">
              <a:spcBef>
                <a:spcPct val="0"/>
              </a:spcBef>
              <a:buFontTx/>
              <a:buNone/>
            </a:pPr>
            <a:r>
              <a:rPr lang="en-US" altLang="en-US" sz="2400" b="1">
                <a:solidFill>
                  <a:srgbClr val="000000"/>
                </a:solidFill>
                <a:latin typeface="Rockwell" pitchFamily="18" charset="0"/>
              </a:rPr>
              <a:t>Restrict the creation of money to the Federal government</a:t>
            </a:r>
          </a:p>
          <a:p>
            <a:pPr eaLnBrk="1" hangingPunct="1">
              <a:spcBef>
                <a:spcPct val="0"/>
              </a:spcBef>
              <a:buFontTx/>
              <a:buNone/>
            </a:pPr>
            <a:endParaRPr lang="en-US" altLang="en-US" sz="2400">
              <a:solidFill>
                <a:srgbClr val="000000"/>
              </a:solidFill>
              <a:latin typeface="Rockwell"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9" descr="upld-book115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209391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3" name="Picture 10" descr="SS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989138"/>
            <a:ext cx="23987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4" name="Picture 12" descr="c3ca0ba0-aaee-11df-9e6b-00144feabd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0"/>
            <a:ext cx="518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3"/>
          <p:cNvSpPr>
            <a:spLocks noGrp="1" noChangeArrowheads="1"/>
          </p:cNvSpPr>
          <p:nvPr>
            <p:ph type="body" sz="half" idx="1"/>
          </p:nvPr>
        </p:nvSpPr>
        <p:spPr>
          <a:xfrm>
            <a:off x="3851275" y="2565400"/>
            <a:ext cx="4968875" cy="3959225"/>
          </a:xfrm>
        </p:spPr>
        <p:txBody>
          <a:bodyPr/>
          <a:lstStyle/>
          <a:p>
            <a:pPr eaLnBrk="1" hangingPunct="1">
              <a:lnSpc>
                <a:spcPct val="80000"/>
              </a:lnSpc>
            </a:pPr>
            <a:endParaRPr lang="en-US" altLang="en-US" sz="2400" smtClean="0"/>
          </a:p>
          <a:p>
            <a:pPr eaLnBrk="1" hangingPunct="1">
              <a:lnSpc>
                <a:spcPct val="80000"/>
              </a:lnSpc>
              <a:buFontTx/>
              <a:buNone/>
            </a:pPr>
            <a:endParaRPr lang="en-US" altLang="en-US" sz="2800" smtClean="0"/>
          </a:p>
        </p:txBody>
      </p:sp>
      <p:sp>
        <p:nvSpPr>
          <p:cNvPr id="76803"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6804" name="Picture 21" descr="saupload_firstbankof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22" descr="4023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04813"/>
            <a:ext cx="48244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4" descr="reunion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71550" y="0"/>
            <a:ext cx="7451725" cy="681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0531" name="Text Box 5"/>
          <p:cNvSpPr txBox="1">
            <a:spLocks noChangeArrowheads="1"/>
          </p:cNvSpPr>
          <p:nvPr/>
        </p:nvSpPr>
        <p:spPr bwMode="auto">
          <a:xfrm>
            <a:off x="519113" y="2368550"/>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Fred Foldvary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5" descr="reun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060575"/>
            <a:ext cx="23447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Text Box 7"/>
          <p:cNvSpPr txBox="1">
            <a:spLocks noChangeArrowheads="1"/>
          </p:cNvSpPr>
          <p:nvPr/>
        </p:nvSpPr>
        <p:spPr bwMode="auto">
          <a:xfrm>
            <a:off x="827088" y="549275"/>
            <a:ext cx="4249737"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 The artificial increase in money supply can be halted permanently by implementing free banking. Without a central bank and a national currency imposed on the economy, inflation of the money supply beyond the growth of the economy is no longer feasible, since there is no longer a monopoly of the money supply.”</a:t>
            </a:r>
          </a:p>
        </p:txBody>
      </p:sp>
      <p:sp>
        <p:nvSpPr>
          <p:cNvPr id="152580" name="Text Box 8"/>
          <p:cNvSpPr txBox="1">
            <a:spLocks noChangeArrowheads="1"/>
          </p:cNvSpPr>
          <p:nvPr/>
        </p:nvSpPr>
        <p:spPr bwMode="auto">
          <a:xfrm>
            <a:off x="2843213" y="5927725"/>
            <a:ext cx="5764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From: The Science of Economics, Chapter 12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12"/>
          <p:cNvSpPr txBox="1">
            <a:spLocks noChangeArrowheads="1"/>
          </p:cNvSpPr>
          <p:nvPr/>
        </p:nvSpPr>
        <p:spPr bwMode="auto">
          <a:xfrm>
            <a:off x="539750" y="3284538"/>
            <a:ext cx="271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Norman Kurland</a:t>
            </a:r>
          </a:p>
        </p:txBody>
      </p:sp>
      <p:pic>
        <p:nvPicPr>
          <p:cNvPr id="154627" name="Picture 14" descr="20100415_3038_20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50" y="0"/>
            <a:ext cx="513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5" descr="20100415_3038_20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0"/>
            <a:ext cx="513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5" name="Picture 6" desc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404813"/>
            <a:ext cx="20097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6" descr="20100415_3038_20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060575"/>
            <a:ext cx="1905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Text Box 7"/>
          <p:cNvSpPr txBox="1">
            <a:spLocks noChangeArrowheads="1"/>
          </p:cNvSpPr>
          <p:nvPr/>
        </p:nvSpPr>
        <p:spPr bwMode="auto">
          <a:xfrm>
            <a:off x="900113" y="908050"/>
            <a:ext cx="4268787"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400" b="1">
                <a:solidFill>
                  <a:srgbClr val="000000"/>
                </a:solidFill>
                <a:latin typeface="Rockwell" pitchFamily="18" charset="0"/>
              </a:rPr>
              <a:t>“The Capital Homestead Act's central focus is the democratization of capital (productive) credit. By universalizing citizen access to direct capital ownership through access to interest-free productive credit, it would close the power and opportunity gap between today's haves and have-nots, without taking away property from today's owners.”</a:t>
            </a:r>
            <a:r>
              <a:rPr lang="en-US" altLang="en-US" sz="1800" b="1">
                <a:solidFill>
                  <a:srgbClr val="000000"/>
                </a:solidFill>
              </a:rPr>
              <a:t> </a:t>
            </a:r>
          </a:p>
          <a:p>
            <a:pPr eaLnBrk="1" hangingPunct="1">
              <a:spcBef>
                <a:spcPct val="0"/>
              </a:spcBef>
              <a:buFontTx/>
              <a:buNone/>
            </a:pPr>
            <a:endParaRPr lang="en-US" altLang="en-US" sz="18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5" descr="m_fcb74a863c827b79cd788535167970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5026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1" name="Picture 7" descr="kelsoat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0"/>
            <a:ext cx="5148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Text Box 8"/>
          <p:cNvSpPr txBox="1">
            <a:spLocks noChangeArrowheads="1"/>
          </p:cNvSpPr>
          <p:nvPr/>
        </p:nvSpPr>
        <p:spPr bwMode="auto">
          <a:xfrm>
            <a:off x="250825" y="53736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Mortimer J. Adler</a:t>
            </a:r>
          </a:p>
        </p:txBody>
      </p:sp>
      <p:sp>
        <p:nvSpPr>
          <p:cNvPr id="160773" name="Text Box 9"/>
          <p:cNvSpPr txBox="1">
            <a:spLocks noChangeArrowheads="1"/>
          </p:cNvSpPr>
          <p:nvPr/>
        </p:nvSpPr>
        <p:spPr bwMode="auto">
          <a:xfrm>
            <a:off x="4932363" y="6165850"/>
            <a:ext cx="193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Louis Kelso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9" descr="022ac0a398a0e21ded8a1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10" descr="newcap-cov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620713"/>
            <a:ext cx="3668713"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descr="cap-manifes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060575"/>
            <a:ext cx="16271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6"/>
          <p:cNvSpPr txBox="1">
            <a:spLocks noChangeArrowheads="1"/>
          </p:cNvSpPr>
          <p:nvPr/>
        </p:nvSpPr>
        <p:spPr bwMode="auto">
          <a:xfrm>
            <a:off x="1331913" y="1557338"/>
            <a:ext cx="45370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“In the twenty years or more in which I have been developing a theory of democracy as the only perfectly just form of government, I slowly came to realize that political democracy cannot flourish under all economic conditions.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ap-manifes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060575"/>
            <a:ext cx="16271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Text Box 3"/>
          <p:cNvSpPr txBox="1">
            <a:spLocks noChangeArrowheads="1"/>
          </p:cNvSpPr>
          <p:nvPr/>
        </p:nvSpPr>
        <p:spPr bwMode="auto">
          <a:xfrm>
            <a:off x="1403350" y="1412875"/>
            <a:ext cx="41767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“Democracy requires an economic system which supports the political ideals of liberty and equality for all. Men cannot exercise freedom in the political sphere when they are deprived of it in the economic sphere.”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4" descr="ANd9GcQYwzAsoRTb85QfXsnXhDc3qtDHVf5iTxLSJp93ns1KNZldXxXr&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76250"/>
            <a:ext cx="80645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sz="half" idx="1"/>
          </p:nvPr>
        </p:nvSpPr>
        <p:spPr>
          <a:xfrm>
            <a:off x="3851275" y="2565400"/>
            <a:ext cx="4968875" cy="3959225"/>
          </a:xfrm>
        </p:spPr>
        <p:txBody>
          <a:bodyPr/>
          <a:lstStyle/>
          <a:p>
            <a:pPr eaLnBrk="1" hangingPunct="1">
              <a:lnSpc>
                <a:spcPct val="80000"/>
              </a:lnSpc>
            </a:pPr>
            <a:endParaRPr lang="en-US" altLang="en-US" sz="2400" smtClean="0"/>
          </a:p>
          <a:p>
            <a:pPr eaLnBrk="1" hangingPunct="1">
              <a:lnSpc>
                <a:spcPct val="80000"/>
              </a:lnSpc>
              <a:buFontTx/>
              <a:buNone/>
            </a:pPr>
            <a:endParaRPr lang="en-US" altLang="en-US" sz="2800" smtClean="0"/>
          </a:p>
        </p:txBody>
      </p:sp>
      <p:sp>
        <p:nvSpPr>
          <p:cNvPr id="78851"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8852" name="Picture 5" descr="Portrait engraving of Robert Morr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75" y="0"/>
            <a:ext cx="6080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6"/>
          <p:cNvSpPr txBox="1">
            <a:spLocks noChangeArrowheads="1"/>
          </p:cNvSpPr>
          <p:nvPr/>
        </p:nvSpPr>
        <p:spPr bwMode="auto">
          <a:xfrm>
            <a:off x="468313" y="2852738"/>
            <a:ext cx="2446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Robert Morris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5" descr="recession-and-depress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5" descr="ANd9GcTYGznN-GeoyX9_3SG1_fTD6I4GEUacDn8vDCCeOyeaWIKHX3qG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27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7" descr="ANd9GcRa98WJPIMdRQDQqo0YphExsxmZQ8vTlhRUH5cYV7Asxvn32hFD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0"/>
            <a:ext cx="4716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5" descr="ANd9GcSZKq7JVB56GOBrcfgZoNPUCzVEHRjeD_3mKpKS9RxVOkVXWz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60350"/>
            <a:ext cx="584517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7" descr="ANd9GcSOEM5YbswyHDwPcKTkQ97Z6ezCn_lcfK--H5N1I0IGCFGMpRoh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0"/>
            <a:ext cx="17319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9" descr="ANd9GcTbL9fjga65tegHsj8z31slcA65AvZsaFFoZlFdZbWksec41HB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5038"/>
            <a:ext cx="24114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11" descr="ANd9GcTtauNvxtOQmjR49hDaOnRHnrgPKUIY-9ubtzApgdoLjgFhJ0t7T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05263"/>
            <a:ext cx="2446338"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16" descr="stiglitz-freefall_1730007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5639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17" descr="HOC_slide01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0"/>
            <a:ext cx="39243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9" name="Picture 18" descr="3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2349500"/>
            <a:ext cx="2028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Picture 20" descr="ANd9GcRNm-zJVXteslyFXYP5qvCf8Y1p63LI8Xmlzmt_OEd8gmnUnqXG9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4508500"/>
            <a:ext cx="20161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1" name="Picture 22" descr="233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2349500"/>
            <a:ext cx="31416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2" name="Picture 23" descr="time-cover-greenspa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5538" y="2133600"/>
            <a:ext cx="1668462"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3" name="Picture 25" descr="ANd9GcTNFceUEQNNHpd7oEfzPGan1OH0RSbMKVtsNzsy4JtfTIK7Hv40f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5700" y="4267200"/>
            <a:ext cx="1638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4" name="Picture 27" descr="ANd9GcRbxjjHh3WXDyDxtUmQClXuzeBchw6-am6ytUozzYs3otwsF2S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3738" y="4221163"/>
            <a:ext cx="17018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5" name="Picture 29" descr="ANd9GcTF4SD-36sgX58I3xJ1w94XpBXafJD-cSViv5OmUcSpSgIgYZly7Q"/>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7538" y="4724400"/>
            <a:ext cx="13668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4" descr="ANd9GcRfYfieIs-mvJCZeH0br2UophKAEZgEu-coVubyDDmrAO6-C3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6" descr="ANd9GcSe8X9aAcz4m4iFKtO1xvxs_qezNKlI8LsylnkAJAjqmcNsZ7U-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29000"/>
            <a:ext cx="17287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 Box 7"/>
          <p:cNvSpPr txBox="1">
            <a:spLocks noChangeArrowheads="1"/>
          </p:cNvSpPr>
          <p:nvPr/>
        </p:nvSpPr>
        <p:spPr bwMode="auto">
          <a:xfrm>
            <a:off x="1763713" y="4365625"/>
            <a:ext cx="2020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FFFF"/>
                </a:solidFill>
                <a:latin typeface="Rockwell" pitchFamily="18" charset="0"/>
              </a:rPr>
              <a:t>THE ECONOMY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5" descr="ANd9GcQLTbeq4nqgwWo3QzKeHgm5MuwGMtNrhduclLSFQYGa_POe_qCF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49275"/>
            <a:ext cx="648017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38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 Box 4"/>
          <p:cNvSpPr txBox="1">
            <a:spLocks noChangeArrowheads="1"/>
          </p:cNvSpPr>
          <p:nvPr/>
        </p:nvSpPr>
        <p:spPr bwMode="auto">
          <a:xfrm>
            <a:off x="252413" y="76200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END OF LECTURE 8</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6" descr="The First Bank of the United States east facade.">
            <a:hlinkClick r:id="rId3" tooltip="The First Bank of the United States east faca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15" descr="photo-1840-note-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404813"/>
            <a:ext cx="49895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descr="Andrew_Jackson_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950" y="0"/>
            <a:ext cx="522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8" descr="wpd18e07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32908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4995" name="Picture 24" descr="FtFrye-WinterWideS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7043" name="Picture 4" descr="15204_0573_1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Bank%2520NE%2520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1963"/>
            <a:ext cx="60118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descr="la-15-g26af_466x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4076700"/>
            <a:ext cx="4716462"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descr="m074496-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260350"/>
            <a:ext cx="27717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0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0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2785</Words>
  <Application>Microsoft Office PowerPoint</Application>
  <PresentationFormat>On-screen Show (4:3)</PresentationFormat>
  <Paragraphs>168</Paragraphs>
  <Slides>56</Slides>
  <Notes>56</Notes>
  <HiddenSlides>0</HiddenSlides>
  <MMClips>0</MMClips>
  <ScaleCrop>false</ScaleCrop>
  <HeadingPairs>
    <vt:vector size="6" baseType="variant">
      <vt:variant>
        <vt:lpstr>Fonts Used</vt:lpstr>
      </vt:variant>
      <vt:variant>
        <vt:i4>3</vt:i4>
      </vt:variant>
      <vt:variant>
        <vt:lpstr>Theme</vt:lpstr>
      </vt:variant>
      <vt:variant>
        <vt:i4>33</vt:i4>
      </vt:variant>
      <vt:variant>
        <vt:lpstr>Slide Titles</vt:lpstr>
      </vt:variant>
      <vt:variant>
        <vt:i4>56</vt:i4>
      </vt:variant>
    </vt:vector>
  </HeadingPairs>
  <TitlesOfParts>
    <vt:vector size="92" baseType="lpstr">
      <vt:lpstr>Arial</vt:lpstr>
      <vt:lpstr>Rockwell</vt:lpstr>
      <vt:lpstr>Wingdings</vt:lpstr>
      <vt:lpstr>Default Design</vt:lpstr>
      <vt:lpstr>205_Default Design</vt:lpstr>
      <vt:lpstr>206_Default Design</vt:lpstr>
      <vt:lpstr>207_Default Design</vt:lpstr>
      <vt:lpstr>208_Default Design</vt:lpstr>
      <vt:lpstr>209_Default Design</vt:lpstr>
      <vt:lpstr>210_Default Design</vt:lpstr>
      <vt:lpstr>211_Default Design</vt:lpstr>
      <vt:lpstr>212_Default Design</vt:lpstr>
      <vt:lpstr>213_Default Design</vt:lpstr>
      <vt:lpstr>214_Default Design</vt:lpstr>
      <vt:lpstr>215_Default Design</vt:lpstr>
      <vt:lpstr>216_Default Design</vt:lpstr>
      <vt:lpstr>217_Default Design</vt:lpstr>
      <vt:lpstr>218_Default Design</vt:lpstr>
      <vt:lpstr>219_Default Design</vt:lpstr>
      <vt:lpstr>220_Default Design</vt:lpstr>
      <vt:lpstr>221_Default Design</vt:lpstr>
      <vt:lpstr>222_Default Design</vt:lpstr>
      <vt:lpstr>223_Default Design</vt:lpstr>
      <vt:lpstr>224_Default Design</vt:lpstr>
      <vt:lpstr>225_Default Design</vt:lpstr>
      <vt:lpstr>226_Default Design</vt:lpstr>
      <vt:lpstr>227_Default Design</vt:lpstr>
      <vt:lpstr>228_Default Design</vt:lpstr>
      <vt:lpstr>229_Default Design</vt:lpstr>
      <vt:lpstr>230_Default Design</vt:lpstr>
      <vt:lpstr>231_Default Design</vt:lpstr>
      <vt:lpstr>232_Default Design</vt:lpstr>
      <vt:lpstr>233_Default Design</vt:lpstr>
      <vt:lpstr>234_Default Design</vt:lpstr>
      <vt:lpstr>238_Default Design</vt:lpstr>
      <vt:lpstr>242_Default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105</cp:revision>
  <dcterms:created xsi:type="dcterms:W3CDTF">2010-08-28T01:18:10Z</dcterms:created>
  <dcterms:modified xsi:type="dcterms:W3CDTF">2023-06-03T16:42:09Z</dcterms:modified>
</cp:coreProperties>
</file>